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6" r:id="rId2"/>
    <p:sldId id="257" r:id="rId3"/>
    <p:sldId id="258" r:id="rId4"/>
    <p:sldId id="259" r:id="rId5"/>
    <p:sldId id="260" r:id="rId6"/>
    <p:sldId id="261" r:id="rId7"/>
    <p:sldId id="262" r:id="rId8"/>
    <p:sldId id="265" r:id="rId9"/>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feuHS4FFHxzgb3Q90aF+A==" hashData="Fxksk19UueokW2DBhcJFJ9H8Wzc="/>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5" autoAdjust="0"/>
    <p:restoredTop sz="54112" autoAdjust="0"/>
  </p:normalViewPr>
  <p:slideViewPr>
    <p:cSldViewPr>
      <p:cViewPr>
        <p:scale>
          <a:sx n="55" d="100"/>
          <a:sy n="55" d="100"/>
        </p:scale>
        <p:origin x="-179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A465C564-F14D-4147-ADB5-821723AD3991}" type="datetimeFigureOut">
              <a:rPr lang="en-US" smtClean="0"/>
              <a:t>11/24/2017</a:t>
            </a:fld>
            <a:endParaRPr lang="en-US"/>
          </a:p>
        </p:txBody>
      </p:sp>
      <p:sp>
        <p:nvSpPr>
          <p:cNvPr id="4" name="Slide Image Placeholder 3"/>
          <p:cNvSpPr>
            <a:spLocks noGrp="1" noRot="1" noChangeAspect="1"/>
          </p:cNvSpPr>
          <p:nvPr>
            <p:ph type="sldImg" idx="2"/>
          </p:nvPr>
        </p:nvSpPr>
        <p:spPr>
          <a:xfrm>
            <a:off x="2584450" y="765175"/>
            <a:ext cx="1930400" cy="14493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2468147"/>
            <a:ext cx="5679440" cy="6998870"/>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2471B2A-402E-43C2-875E-E11A2A62319F}" type="slidenum">
              <a:rPr lang="en-US" smtClean="0"/>
              <a:t>‹#›</a:t>
            </a:fld>
            <a:endParaRPr lang="en-US"/>
          </a:p>
        </p:txBody>
      </p:sp>
    </p:spTree>
    <p:extLst>
      <p:ext uri="{BB962C8B-B14F-4D97-AF65-F5344CB8AC3E}">
        <p14:creationId xmlns:p14="http://schemas.microsoft.com/office/powerpoint/2010/main" val="24392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So the T3 trial is a cluster randomised controlled trial that is based on the Quality in Acute Stroke Care or QASC study led by Professor Sandy Middleton. The QASC study was also a cluster randomised controlled trial where the unit of randomization was NSW stroke units. There were 10 intervention units where nurse‐led treatment protocols to manage fever, hyperglycaemia, and swallowing dysfunction were implemented with multidisciplinary team building workshops to address implementation barriers. The nine control stroke units just went about usual practice. The results showed that patients treated in the intervention units were 16% more likely to be alive and independent at 90 days.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addition the number needed to treat, which is the average number of patients who need to be treated to prevent one additional bad outcome was 6.4, compared with 14 for thrombolysis, 18 </a:t>
            </a:r>
            <a:r>
              <a:rPr lang="en-AU" sz="1200" b="0" i="0" u="none" strike="noStrike" kern="1200" baseline="0" smtClean="0">
                <a:solidFill>
                  <a:schemeClr val="tx1"/>
                </a:solidFill>
                <a:latin typeface="+mn-lt"/>
                <a:ea typeface="+mn-ea"/>
                <a:cs typeface="+mn-cs"/>
              </a:rPr>
              <a:t>for stroke </a:t>
            </a:r>
            <a:r>
              <a:rPr lang="en-AU" sz="1200" b="0" i="0" u="none" strike="noStrike" kern="1200" baseline="0" dirty="0" smtClean="0">
                <a:solidFill>
                  <a:schemeClr val="tx1"/>
                </a:solidFill>
                <a:latin typeface="+mn-lt"/>
                <a:ea typeface="+mn-ea"/>
                <a:cs typeface="+mn-cs"/>
              </a:rPr>
              <a:t>unit care and 79 for aspirin. So in short, this was highly effective intervention. The aim of the T3 trial is to try and implement these protocols in a context appropriate way in EDs to see if we can make a different to outcomes for stroke patients by implementing evidence based care from the front door. T3 stands for triage, treatment and transfer – all key stages of the patient’s journey through the ED. In the next few slides we are going to go through the T3 care elements, outline what best practice is and why it is important.</a:t>
            </a:r>
            <a:endParaRPr lang="en-AU" dirty="0"/>
          </a:p>
        </p:txBody>
      </p:sp>
      <p:sp>
        <p:nvSpPr>
          <p:cNvPr id="4" name="Slide Number Placeholder 3"/>
          <p:cNvSpPr>
            <a:spLocks noGrp="1"/>
          </p:cNvSpPr>
          <p:nvPr>
            <p:ph type="sldNum" sz="quarter" idx="10"/>
          </p:nvPr>
        </p:nvSpPr>
        <p:spPr/>
        <p:txBody>
          <a:bodyPr/>
          <a:lstStyle/>
          <a:p>
            <a:fld id="{B2471B2A-402E-43C2-875E-E11A2A62319F}" type="slidenum">
              <a:rPr lang="en-US" smtClean="0"/>
              <a:t>1</a:t>
            </a:fld>
            <a:endParaRPr lang="en-US"/>
          </a:p>
        </p:txBody>
      </p:sp>
    </p:spTree>
    <p:extLst>
      <p:ext uri="{BB962C8B-B14F-4D97-AF65-F5344CB8AC3E}">
        <p14:creationId xmlns:p14="http://schemas.microsoft.com/office/powerpoint/2010/main" val="314867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584450" y="765175"/>
            <a:ext cx="1930400" cy="1449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AU" altLang="en-US" dirty="0" smtClean="0">
                <a:ea typeface="ＭＳ Ｐゴシック" pitchFamily="34" charset="-128"/>
              </a:rPr>
              <a:t>So starting with triage.</a:t>
            </a:r>
            <a:r>
              <a:rPr lang="en-AU" altLang="en-US" baseline="0" dirty="0" smtClean="0">
                <a:ea typeface="ＭＳ Ｐゴシック" pitchFamily="34" charset="-128"/>
              </a:rPr>
              <a:t> Initial clinical assessment is the cornerstone of diagnosis for stroke however diagnosis is not the role of emergency department triage nurses. </a:t>
            </a:r>
          </a:p>
          <a:p>
            <a:r>
              <a:rPr lang="en-AU" sz="1300" dirty="0"/>
              <a:t>Although the National Stroke Foundation guidelines refer to stroke as a ‘medical emergency’, specific recommendations about ED triage of patients with actual or potential acute stroke are absent. </a:t>
            </a:r>
          </a:p>
          <a:p>
            <a:endParaRPr lang="en-AU" altLang="en-US" sz="1300" dirty="0"/>
          </a:p>
          <a:p>
            <a:r>
              <a:rPr lang="en-AU" altLang="en-US" baseline="0" dirty="0" smtClean="0">
                <a:ea typeface="ＭＳ Ｐゴシック" pitchFamily="34" charset="-128"/>
              </a:rPr>
              <a:t>The Australasian College for Emergency Medicine Guidelines for implementation of the </a:t>
            </a:r>
            <a:r>
              <a:rPr lang="en-AU" sz="1300" dirty="0"/>
              <a:t>Australasian Triage Scale</a:t>
            </a:r>
            <a:r>
              <a:rPr lang="en-AU" altLang="en-US" baseline="0" dirty="0" smtClean="0">
                <a:ea typeface="ＭＳ Ｐゴシック" pitchFamily="34" charset="-128"/>
              </a:rPr>
              <a:t> recommend category 2 for patients with an altered conscious state of any cause, a</a:t>
            </a:r>
            <a:r>
              <a:rPr lang="en-AU" sz="1300" dirty="0"/>
              <a:t>cute hemiparesis or dysphasia. The American Heart Association/American Stroke Association guidelines from 2013 recommend that ‘‘patients with suspected acute stroke should be triaged with the same priority as patients with acute myocardial infarction or serious trauma, regardless of the severity of the deficits’’. </a:t>
            </a:r>
          </a:p>
          <a:p>
            <a:endParaRPr lang="en-AU" sz="1300" dirty="0"/>
          </a:p>
          <a:p>
            <a:r>
              <a:rPr lang="en-AU" sz="1300" dirty="0"/>
              <a:t>So our recommendation is that patients with symptoms suggestive of acute stroke should be allocated at least ATS category 2, taking into consideration other assessment findings and the recommendations from the physiological discriminators for the Australasian Triage Scale. </a:t>
            </a:r>
          </a:p>
          <a:p>
            <a:pPr>
              <a:spcBef>
                <a:spcPct val="0"/>
              </a:spcBef>
            </a:pPr>
            <a:endParaRPr lang="en-AU" altLang="en-US" baseline="0" dirty="0" smtClean="0">
              <a:ea typeface="ＭＳ Ｐゴシック" pitchFamily="34" charset="-128"/>
            </a:endParaRPr>
          </a:p>
          <a:p>
            <a:pPr>
              <a:spcBef>
                <a:spcPct val="0"/>
              </a:spcBef>
            </a:pPr>
            <a:r>
              <a:rPr lang="en-AU" sz="1300" dirty="0"/>
              <a:t> </a:t>
            </a:r>
            <a:endParaRPr lang="en-AU" altLang="en-US" dirty="0" smtClean="0">
              <a:ea typeface="ＭＳ Ｐゴシック" pitchFamily="34"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11765" indent="-312217">
              <a:defRPr>
                <a:solidFill>
                  <a:schemeClr val="tx1"/>
                </a:solidFill>
                <a:latin typeface="Calibri" pitchFamily="34" charset="0"/>
              </a:defRPr>
            </a:lvl2pPr>
            <a:lvl3pPr marL="1248869" indent="-249774">
              <a:defRPr>
                <a:solidFill>
                  <a:schemeClr val="tx1"/>
                </a:solidFill>
                <a:latin typeface="Calibri" pitchFamily="34" charset="0"/>
              </a:defRPr>
            </a:lvl3pPr>
            <a:lvl4pPr marL="1748417" indent="-249774">
              <a:defRPr>
                <a:solidFill>
                  <a:schemeClr val="tx1"/>
                </a:solidFill>
                <a:latin typeface="Calibri" pitchFamily="34" charset="0"/>
              </a:defRPr>
            </a:lvl4pPr>
            <a:lvl5pPr marL="2247964" indent="-249774">
              <a:defRPr>
                <a:solidFill>
                  <a:schemeClr val="tx1"/>
                </a:solidFill>
                <a:latin typeface="Calibri" pitchFamily="34" charset="0"/>
              </a:defRPr>
            </a:lvl5pPr>
            <a:lvl6pPr marL="2747512" indent="-249774" defTabSz="499548" fontAlgn="base">
              <a:spcBef>
                <a:spcPct val="0"/>
              </a:spcBef>
              <a:spcAft>
                <a:spcPct val="0"/>
              </a:spcAft>
              <a:defRPr>
                <a:solidFill>
                  <a:schemeClr val="tx1"/>
                </a:solidFill>
                <a:latin typeface="Calibri" pitchFamily="34" charset="0"/>
              </a:defRPr>
            </a:lvl6pPr>
            <a:lvl7pPr marL="3247060" indent="-249774" defTabSz="499548" fontAlgn="base">
              <a:spcBef>
                <a:spcPct val="0"/>
              </a:spcBef>
              <a:spcAft>
                <a:spcPct val="0"/>
              </a:spcAft>
              <a:defRPr>
                <a:solidFill>
                  <a:schemeClr val="tx1"/>
                </a:solidFill>
                <a:latin typeface="Calibri" pitchFamily="34" charset="0"/>
              </a:defRPr>
            </a:lvl7pPr>
            <a:lvl8pPr marL="3746607" indent="-249774" defTabSz="499548" fontAlgn="base">
              <a:spcBef>
                <a:spcPct val="0"/>
              </a:spcBef>
              <a:spcAft>
                <a:spcPct val="0"/>
              </a:spcAft>
              <a:defRPr>
                <a:solidFill>
                  <a:schemeClr val="tx1"/>
                </a:solidFill>
                <a:latin typeface="Calibri" pitchFamily="34" charset="0"/>
              </a:defRPr>
            </a:lvl8pPr>
            <a:lvl9pPr marL="4246155" indent="-249774" defTabSz="499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65A1DE-0EEE-4AA7-A127-EAE0FC9F75A3}" type="slidenum">
              <a:rPr lang="en-AU" altLang="en-US">
                <a:latin typeface="Arial" charset="0"/>
                <a:ea typeface="ＭＳ Ｐゴシック" pitchFamily="34" charset="-128"/>
              </a:rPr>
              <a:pPr fontAlgn="base">
                <a:spcBef>
                  <a:spcPct val="0"/>
                </a:spcBef>
                <a:spcAft>
                  <a:spcPct val="0"/>
                </a:spcAft>
              </a:pPr>
              <a:t>2</a:t>
            </a:fld>
            <a:endParaRPr lang="en-AU" altLang="en-US" dirty="0">
              <a:latin typeface="Arial" charset="0"/>
              <a:ea typeface="ＭＳ Ｐゴシック" pitchFamily="34" charset="-128"/>
            </a:endParaRPr>
          </a:p>
        </p:txBody>
      </p:sp>
    </p:spTree>
    <p:extLst>
      <p:ext uri="{BB962C8B-B14F-4D97-AF65-F5344CB8AC3E}">
        <p14:creationId xmlns:p14="http://schemas.microsoft.com/office/powerpoint/2010/main" val="232473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584450" y="765175"/>
            <a:ext cx="1930400" cy="1449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478">
              <a:spcBef>
                <a:spcPct val="0"/>
              </a:spcBef>
            </a:pPr>
            <a:r>
              <a:rPr lang="en-AU" altLang="en-US" dirty="0" smtClean="0">
                <a:ea typeface="ＭＳ Ｐゴシック" pitchFamily="34" charset="-128"/>
              </a:rPr>
              <a:t>In terms of treatment, the first element is related to </a:t>
            </a:r>
            <a:r>
              <a:rPr lang="en-AU" altLang="en-US" dirty="0" err="1" smtClean="0">
                <a:ea typeface="ＭＳ Ｐゴシック" pitchFamily="34" charset="-128"/>
              </a:rPr>
              <a:t>tPA</a:t>
            </a:r>
            <a:r>
              <a:rPr lang="en-AU" altLang="en-US" dirty="0" smtClean="0">
                <a:ea typeface="ＭＳ Ｐゴシック" pitchFamily="34" charset="-128"/>
              </a:rPr>
              <a:t> and best practice is that a</a:t>
            </a:r>
            <a:r>
              <a:rPr lang="en-AU" sz="2600" dirty="0"/>
              <a:t>ll patients are assessed for </a:t>
            </a:r>
            <a:r>
              <a:rPr lang="en-AU" sz="2600" dirty="0" err="1"/>
              <a:t>tPA</a:t>
            </a:r>
            <a:r>
              <a:rPr lang="en-AU" sz="2600" dirty="0"/>
              <a:t> eligibility and that all eligible patients receive </a:t>
            </a:r>
            <a:r>
              <a:rPr lang="en-AU" sz="2600" dirty="0" err="1"/>
              <a:t>tPA</a:t>
            </a:r>
            <a:r>
              <a:rPr lang="en-AU" sz="2600" dirty="0"/>
              <a:t>.  An important part of being able to </a:t>
            </a:r>
            <a:r>
              <a:rPr lang="en-AU" sz="1300" dirty="0"/>
              <a:t>measure whether ALL patients are assessed for </a:t>
            </a:r>
            <a:r>
              <a:rPr lang="en-AU" sz="1300" dirty="0" err="1"/>
              <a:t>tPA</a:t>
            </a:r>
            <a:r>
              <a:rPr lang="en-AU" sz="1300" dirty="0"/>
              <a:t> is good documentation of the reasons why a patient may be ineligible to receive thrombolysis. </a:t>
            </a:r>
          </a:p>
          <a:p>
            <a:pPr>
              <a:spcBef>
                <a:spcPct val="0"/>
              </a:spcBef>
            </a:pPr>
            <a:endParaRPr lang="en-AU" sz="2600" dirty="0"/>
          </a:p>
          <a:p>
            <a:pPr>
              <a:spcBef>
                <a:spcPct val="0"/>
              </a:spcBef>
            </a:pPr>
            <a:endParaRPr lang="en-AU" altLang="en-US" dirty="0" smtClean="0">
              <a:ea typeface="ＭＳ Ｐゴシック" pitchFamily="34"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11765" indent="-312217">
              <a:defRPr>
                <a:solidFill>
                  <a:schemeClr val="tx1"/>
                </a:solidFill>
                <a:latin typeface="Calibri" pitchFamily="34" charset="0"/>
              </a:defRPr>
            </a:lvl2pPr>
            <a:lvl3pPr marL="1248869" indent="-249774">
              <a:defRPr>
                <a:solidFill>
                  <a:schemeClr val="tx1"/>
                </a:solidFill>
                <a:latin typeface="Calibri" pitchFamily="34" charset="0"/>
              </a:defRPr>
            </a:lvl3pPr>
            <a:lvl4pPr marL="1748417" indent="-249774">
              <a:defRPr>
                <a:solidFill>
                  <a:schemeClr val="tx1"/>
                </a:solidFill>
                <a:latin typeface="Calibri" pitchFamily="34" charset="0"/>
              </a:defRPr>
            </a:lvl4pPr>
            <a:lvl5pPr marL="2247964" indent="-249774">
              <a:defRPr>
                <a:solidFill>
                  <a:schemeClr val="tx1"/>
                </a:solidFill>
                <a:latin typeface="Calibri" pitchFamily="34" charset="0"/>
              </a:defRPr>
            </a:lvl5pPr>
            <a:lvl6pPr marL="2747512" indent="-249774" defTabSz="499548" fontAlgn="base">
              <a:spcBef>
                <a:spcPct val="0"/>
              </a:spcBef>
              <a:spcAft>
                <a:spcPct val="0"/>
              </a:spcAft>
              <a:defRPr>
                <a:solidFill>
                  <a:schemeClr val="tx1"/>
                </a:solidFill>
                <a:latin typeface="Calibri" pitchFamily="34" charset="0"/>
              </a:defRPr>
            </a:lvl6pPr>
            <a:lvl7pPr marL="3247060" indent="-249774" defTabSz="499548" fontAlgn="base">
              <a:spcBef>
                <a:spcPct val="0"/>
              </a:spcBef>
              <a:spcAft>
                <a:spcPct val="0"/>
              </a:spcAft>
              <a:defRPr>
                <a:solidFill>
                  <a:schemeClr val="tx1"/>
                </a:solidFill>
                <a:latin typeface="Calibri" pitchFamily="34" charset="0"/>
              </a:defRPr>
            </a:lvl7pPr>
            <a:lvl8pPr marL="3746607" indent="-249774" defTabSz="499548" fontAlgn="base">
              <a:spcBef>
                <a:spcPct val="0"/>
              </a:spcBef>
              <a:spcAft>
                <a:spcPct val="0"/>
              </a:spcAft>
              <a:defRPr>
                <a:solidFill>
                  <a:schemeClr val="tx1"/>
                </a:solidFill>
                <a:latin typeface="Calibri" pitchFamily="34" charset="0"/>
              </a:defRPr>
            </a:lvl8pPr>
            <a:lvl9pPr marL="4246155" indent="-249774" defTabSz="499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65A1DE-0EEE-4AA7-A127-EAE0FC9F75A3}" type="slidenum">
              <a:rPr lang="en-AU" altLang="en-US">
                <a:latin typeface="Arial" charset="0"/>
                <a:ea typeface="ＭＳ Ｐゴシック" pitchFamily="34" charset="-128"/>
              </a:rPr>
              <a:pPr fontAlgn="base">
                <a:spcBef>
                  <a:spcPct val="0"/>
                </a:spcBef>
                <a:spcAft>
                  <a:spcPct val="0"/>
                </a:spcAft>
              </a:pPr>
              <a:t>3</a:t>
            </a:fld>
            <a:endParaRPr lang="en-AU" altLang="en-US" dirty="0">
              <a:latin typeface="Arial" charset="0"/>
              <a:ea typeface="ＭＳ Ｐゴシック" pitchFamily="34" charset="-128"/>
            </a:endParaRPr>
          </a:p>
        </p:txBody>
      </p:sp>
    </p:spTree>
    <p:extLst>
      <p:ext uri="{BB962C8B-B14F-4D97-AF65-F5344CB8AC3E}">
        <p14:creationId xmlns:p14="http://schemas.microsoft.com/office/powerpoint/2010/main" val="1511509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584450" y="765175"/>
            <a:ext cx="1930400" cy="1449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ea typeface="ＭＳ Ｐゴシック" pitchFamily="34" charset="-128"/>
              </a:rPr>
              <a:t>We</a:t>
            </a:r>
            <a:r>
              <a:rPr lang="en-AU" altLang="en-US" baseline="0" dirty="0" smtClean="0">
                <a:ea typeface="ＭＳ Ｐゴシック" pitchFamily="34" charset="-128"/>
              </a:rPr>
              <a:t> know that h</a:t>
            </a:r>
            <a:r>
              <a:rPr lang="en-AU" sz="1300" dirty="0"/>
              <a:t>yperthermia in the early phase of acute stroke increases mortality and infarct size so temperature monitoring and active management of hyperthermia is an important part of ED </a:t>
            </a:r>
            <a:r>
              <a:rPr lang="en-AU" dirty="0"/>
              <a:t>stroke care. A meta-analysis of hyperthermia and stroke outcomes by </a:t>
            </a:r>
            <a:r>
              <a:rPr lang="en-AU" dirty="0" err="1"/>
              <a:t>Hajat</a:t>
            </a:r>
            <a:r>
              <a:rPr lang="en-AU" dirty="0"/>
              <a:t> et al. showed that patients who</a:t>
            </a:r>
          </a:p>
          <a:p>
            <a:r>
              <a:rPr lang="en-AU" dirty="0"/>
              <a:t>were febrile following stroke had a 19% increase in mortality.  Best practice recommendations are that all patients have their temperature taken on arrival to ED and then at least four hourly whilst they remain in ED.  Emergency nurses will have no trouble meeting the first part of that recommendation but we might need to think about prompts for temperature reassessment. The second part of fever care is to treat temperature 37.5°C or greater with paracetamol within one hour. Just bear in mind that many of these patients will be nil by mouth so if the patient has not had a swallow screen or assessment, then PR or IV paracetamol should be used. </a:t>
            </a:r>
          </a:p>
          <a:p>
            <a:pPr>
              <a:spcBef>
                <a:spcPct val="0"/>
              </a:spcBef>
            </a:pPr>
            <a:endParaRPr lang="en-AU" altLang="en-US"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11765" indent="-312217">
              <a:defRPr>
                <a:solidFill>
                  <a:schemeClr val="tx1"/>
                </a:solidFill>
                <a:latin typeface="Calibri" pitchFamily="34" charset="0"/>
              </a:defRPr>
            </a:lvl2pPr>
            <a:lvl3pPr marL="1248869" indent="-249774">
              <a:defRPr>
                <a:solidFill>
                  <a:schemeClr val="tx1"/>
                </a:solidFill>
                <a:latin typeface="Calibri" pitchFamily="34" charset="0"/>
              </a:defRPr>
            </a:lvl3pPr>
            <a:lvl4pPr marL="1748417" indent="-249774">
              <a:defRPr>
                <a:solidFill>
                  <a:schemeClr val="tx1"/>
                </a:solidFill>
                <a:latin typeface="Calibri" pitchFamily="34" charset="0"/>
              </a:defRPr>
            </a:lvl4pPr>
            <a:lvl5pPr marL="2247964" indent="-249774">
              <a:defRPr>
                <a:solidFill>
                  <a:schemeClr val="tx1"/>
                </a:solidFill>
                <a:latin typeface="Calibri" pitchFamily="34" charset="0"/>
              </a:defRPr>
            </a:lvl5pPr>
            <a:lvl6pPr marL="2747512" indent="-249774" defTabSz="499548" fontAlgn="base">
              <a:spcBef>
                <a:spcPct val="0"/>
              </a:spcBef>
              <a:spcAft>
                <a:spcPct val="0"/>
              </a:spcAft>
              <a:defRPr>
                <a:solidFill>
                  <a:schemeClr val="tx1"/>
                </a:solidFill>
                <a:latin typeface="Calibri" pitchFamily="34" charset="0"/>
              </a:defRPr>
            </a:lvl6pPr>
            <a:lvl7pPr marL="3247060" indent="-249774" defTabSz="499548" fontAlgn="base">
              <a:spcBef>
                <a:spcPct val="0"/>
              </a:spcBef>
              <a:spcAft>
                <a:spcPct val="0"/>
              </a:spcAft>
              <a:defRPr>
                <a:solidFill>
                  <a:schemeClr val="tx1"/>
                </a:solidFill>
                <a:latin typeface="Calibri" pitchFamily="34" charset="0"/>
              </a:defRPr>
            </a:lvl7pPr>
            <a:lvl8pPr marL="3746607" indent="-249774" defTabSz="499548" fontAlgn="base">
              <a:spcBef>
                <a:spcPct val="0"/>
              </a:spcBef>
              <a:spcAft>
                <a:spcPct val="0"/>
              </a:spcAft>
              <a:defRPr>
                <a:solidFill>
                  <a:schemeClr val="tx1"/>
                </a:solidFill>
                <a:latin typeface="Calibri" pitchFamily="34" charset="0"/>
              </a:defRPr>
            </a:lvl8pPr>
            <a:lvl9pPr marL="4246155" indent="-249774" defTabSz="499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65A1DE-0EEE-4AA7-A127-EAE0FC9F75A3}" type="slidenum">
              <a:rPr lang="en-AU" altLang="en-US">
                <a:latin typeface="Arial" charset="0"/>
                <a:ea typeface="ＭＳ Ｐゴシック" pitchFamily="34" charset="-128"/>
              </a:rPr>
              <a:pPr fontAlgn="base">
                <a:spcBef>
                  <a:spcPct val="0"/>
                </a:spcBef>
                <a:spcAft>
                  <a:spcPct val="0"/>
                </a:spcAft>
              </a:pPr>
              <a:t>4</a:t>
            </a:fld>
            <a:endParaRPr lang="en-AU" altLang="en-US" dirty="0">
              <a:latin typeface="Arial" charset="0"/>
              <a:ea typeface="ＭＳ Ｐゴシック" pitchFamily="34" charset="-128"/>
            </a:endParaRPr>
          </a:p>
        </p:txBody>
      </p:sp>
    </p:spTree>
    <p:extLst>
      <p:ext uri="{BB962C8B-B14F-4D97-AF65-F5344CB8AC3E}">
        <p14:creationId xmlns:p14="http://schemas.microsoft.com/office/powerpoint/2010/main" val="514553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584450" y="765175"/>
            <a:ext cx="1930400" cy="1449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300" dirty="0"/>
              <a:t>Glycaemic control is an important aspect of management of serious illness although we have seen an </a:t>
            </a:r>
            <a:r>
              <a:rPr lang="en-AU" dirty="0"/>
              <a:t>increase in poor outcomes from stringent glucose control. Blood glucose levels should be assessed in patients with actual or potential stroke for a number of reasons. First, it is important to exclude</a:t>
            </a:r>
          </a:p>
          <a:p>
            <a:r>
              <a:rPr lang="en-AU" dirty="0"/>
              <a:t>hypoglycaemia as an easily treated cause for signs and symptoms that may mimic stroke. Second, diabetes is a significant risk factor for stroke and may or may not be diagnosed. Third, hyperglycaemia is associated with increased infarct size and poor patient outcomes. One study showed that  blood glucose levels over 8 </a:t>
            </a:r>
            <a:r>
              <a:rPr lang="en-AU" dirty="0" err="1"/>
              <a:t>mmol</a:t>
            </a:r>
            <a:r>
              <a:rPr lang="en-AU" dirty="0"/>
              <a:t>/L were predictive of mortality following stroke, even when adjusted for age, stroke severity, and stroke type. Hyperglycaemia following stroke is also associated with decreased functional outcome so blood glucose monitoring and active management of hyperglycaemia in</a:t>
            </a:r>
          </a:p>
          <a:p>
            <a:r>
              <a:rPr lang="en-AU" dirty="0"/>
              <a:t>the ED may have significant impact on patients outcomes following acute stroke.</a:t>
            </a:r>
          </a:p>
          <a:p>
            <a:endParaRPr lang="en-AU" dirty="0"/>
          </a:p>
          <a:p>
            <a:r>
              <a:rPr lang="en-AU" dirty="0"/>
              <a:t>Best practice recommendations for the T3 trial are to record a finger prick blood glucose on ED admission which will happen in all patients with altered conscious state but to also send a formal venous Blood Glucose Level to the laboratory with the ED admission bloods. This may mean that you’ll have to add that specific request to the stroke care set or pathology request form. In addition, we should be recording a finger prick BGL on admission and monitor finger prick BGL every 6 hours (or greater if elevated) and actively treat blood glucose levels greater than 10 </a:t>
            </a:r>
            <a:r>
              <a:rPr lang="en-AU" dirty="0" err="1"/>
              <a:t>mmol</a:t>
            </a:r>
            <a:r>
              <a:rPr lang="en-AU" dirty="0"/>
              <a:t>/L with insulin within one hour. How this happens in your hospitals will be a matter of local protocols or there is a T3 insulin infusion protocol available if needed.  10mmol/L was selected as this is in line with Australian Diabetes Society Guidelines for Routine Glucose Control in Hospital Patients. </a:t>
            </a:r>
          </a:p>
          <a:p>
            <a:pPr>
              <a:spcBef>
                <a:spcPct val="0"/>
              </a:spcBef>
            </a:pPr>
            <a:endParaRPr lang="en-AU" altLang="en-US"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11765" indent="-312217">
              <a:defRPr>
                <a:solidFill>
                  <a:schemeClr val="tx1"/>
                </a:solidFill>
                <a:latin typeface="Calibri" pitchFamily="34" charset="0"/>
              </a:defRPr>
            </a:lvl2pPr>
            <a:lvl3pPr marL="1248869" indent="-249774">
              <a:defRPr>
                <a:solidFill>
                  <a:schemeClr val="tx1"/>
                </a:solidFill>
                <a:latin typeface="Calibri" pitchFamily="34" charset="0"/>
              </a:defRPr>
            </a:lvl3pPr>
            <a:lvl4pPr marL="1748417" indent="-249774">
              <a:defRPr>
                <a:solidFill>
                  <a:schemeClr val="tx1"/>
                </a:solidFill>
                <a:latin typeface="Calibri" pitchFamily="34" charset="0"/>
              </a:defRPr>
            </a:lvl4pPr>
            <a:lvl5pPr marL="2247964" indent="-249774">
              <a:defRPr>
                <a:solidFill>
                  <a:schemeClr val="tx1"/>
                </a:solidFill>
                <a:latin typeface="Calibri" pitchFamily="34" charset="0"/>
              </a:defRPr>
            </a:lvl5pPr>
            <a:lvl6pPr marL="2747512" indent="-249774" defTabSz="499548" fontAlgn="base">
              <a:spcBef>
                <a:spcPct val="0"/>
              </a:spcBef>
              <a:spcAft>
                <a:spcPct val="0"/>
              </a:spcAft>
              <a:defRPr>
                <a:solidFill>
                  <a:schemeClr val="tx1"/>
                </a:solidFill>
                <a:latin typeface="Calibri" pitchFamily="34" charset="0"/>
              </a:defRPr>
            </a:lvl6pPr>
            <a:lvl7pPr marL="3247060" indent="-249774" defTabSz="499548" fontAlgn="base">
              <a:spcBef>
                <a:spcPct val="0"/>
              </a:spcBef>
              <a:spcAft>
                <a:spcPct val="0"/>
              </a:spcAft>
              <a:defRPr>
                <a:solidFill>
                  <a:schemeClr val="tx1"/>
                </a:solidFill>
                <a:latin typeface="Calibri" pitchFamily="34" charset="0"/>
              </a:defRPr>
            </a:lvl7pPr>
            <a:lvl8pPr marL="3746607" indent="-249774" defTabSz="499548" fontAlgn="base">
              <a:spcBef>
                <a:spcPct val="0"/>
              </a:spcBef>
              <a:spcAft>
                <a:spcPct val="0"/>
              </a:spcAft>
              <a:defRPr>
                <a:solidFill>
                  <a:schemeClr val="tx1"/>
                </a:solidFill>
                <a:latin typeface="Calibri" pitchFamily="34" charset="0"/>
              </a:defRPr>
            </a:lvl8pPr>
            <a:lvl9pPr marL="4246155" indent="-249774" defTabSz="499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65A1DE-0EEE-4AA7-A127-EAE0FC9F75A3}" type="slidenum">
              <a:rPr lang="en-AU" altLang="en-US">
                <a:latin typeface="Arial" charset="0"/>
                <a:ea typeface="ＭＳ Ｐゴシック" pitchFamily="34" charset="-128"/>
              </a:rPr>
              <a:pPr fontAlgn="base">
                <a:spcBef>
                  <a:spcPct val="0"/>
                </a:spcBef>
                <a:spcAft>
                  <a:spcPct val="0"/>
                </a:spcAft>
              </a:pPr>
              <a:t>5</a:t>
            </a:fld>
            <a:endParaRPr lang="en-AU" altLang="en-US" dirty="0">
              <a:latin typeface="Arial" charset="0"/>
              <a:ea typeface="ＭＳ Ｐゴシック" pitchFamily="34" charset="-128"/>
            </a:endParaRPr>
          </a:p>
        </p:txBody>
      </p:sp>
    </p:spTree>
    <p:extLst>
      <p:ext uri="{BB962C8B-B14F-4D97-AF65-F5344CB8AC3E}">
        <p14:creationId xmlns:p14="http://schemas.microsoft.com/office/powerpoint/2010/main" val="229268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584450" y="765175"/>
            <a:ext cx="1930400" cy="1449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300" dirty="0"/>
              <a:t>Impaired swallowing is associated with increased mortality following stroke</a:t>
            </a:r>
            <a:r>
              <a:rPr lang="en-AU" sz="900" dirty="0"/>
              <a:t> </a:t>
            </a:r>
            <a:r>
              <a:rPr lang="en-AU" sz="1300" dirty="0"/>
              <a:t>so patients with stroke should remain nil orally until ability to swallow safely has been formally </a:t>
            </a:r>
            <a:r>
              <a:rPr lang="en-AU" dirty="0"/>
              <a:t>assessed. Patients should remain nil by mouth (including food, fluids and medications) until a swallow screen by non-speech pathologist or swallow assessment by SP is performed. </a:t>
            </a:r>
            <a:r>
              <a:rPr lang="en-AU" dirty="0" smtClean="0"/>
              <a:t>There are a number of validated swallow screening</a:t>
            </a:r>
            <a:r>
              <a:rPr lang="en-AU" baseline="0" dirty="0" smtClean="0"/>
              <a:t> tools and the </a:t>
            </a:r>
            <a:r>
              <a:rPr lang="en-AU" dirty="0" smtClean="0"/>
              <a:t>T3 </a:t>
            </a:r>
            <a:r>
              <a:rPr lang="en-AU" dirty="0"/>
              <a:t>team </a:t>
            </a:r>
            <a:r>
              <a:rPr lang="en-AU" dirty="0" smtClean="0"/>
              <a:t>can provide you with resources</a:t>
            </a:r>
            <a:r>
              <a:rPr lang="en-AU" baseline="0" dirty="0" smtClean="0"/>
              <a:t> </a:t>
            </a:r>
            <a:r>
              <a:rPr lang="en-AU" dirty="0" smtClean="0"/>
              <a:t>if </a:t>
            </a:r>
            <a:r>
              <a:rPr lang="en-AU" dirty="0"/>
              <a:t>you are interested in learning how to swallow screen. Also, it should be noted that all patients who fail the screen need to be assessed by a speech pathologist. How this is operationalised will depend on local processes and resources. Some EDs have nursing staff trained in swallow screening, some EDs make early referrals to speech pathology and in some hospitals members of the stroke team perform the swallow screen. </a:t>
            </a:r>
          </a:p>
          <a:p>
            <a:pPr>
              <a:spcBef>
                <a:spcPct val="0"/>
              </a:spcBef>
            </a:pPr>
            <a:endParaRPr lang="en-AU" altLang="en-US"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11765" indent="-312217">
              <a:defRPr>
                <a:solidFill>
                  <a:schemeClr val="tx1"/>
                </a:solidFill>
                <a:latin typeface="Calibri" pitchFamily="34" charset="0"/>
              </a:defRPr>
            </a:lvl2pPr>
            <a:lvl3pPr marL="1248869" indent="-249774">
              <a:defRPr>
                <a:solidFill>
                  <a:schemeClr val="tx1"/>
                </a:solidFill>
                <a:latin typeface="Calibri" pitchFamily="34" charset="0"/>
              </a:defRPr>
            </a:lvl3pPr>
            <a:lvl4pPr marL="1748417" indent="-249774">
              <a:defRPr>
                <a:solidFill>
                  <a:schemeClr val="tx1"/>
                </a:solidFill>
                <a:latin typeface="Calibri" pitchFamily="34" charset="0"/>
              </a:defRPr>
            </a:lvl4pPr>
            <a:lvl5pPr marL="2247964" indent="-249774">
              <a:defRPr>
                <a:solidFill>
                  <a:schemeClr val="tx1"/>
                </a:solidFill>
                <a:latin typeface="Calibri" pitchFamily="34" charset="0"/>
              </a:defRPr>
            </a:lvl5pPr>
            <a:lvl6pPr marL="2747512" indent="-249774" defTabSz="499548" fontAlgn="base">
              <a:spcBef>
                <a:spcPct val="0"/>
              </a:spcBef>
              <a:spcAft>
                <a:spcPct val="0"/>
              </a:spcAft>
              <a:defRPr>
                <a:solidFill>
                  <a:schemeClr val="tx1"/>
                </a:solidFill>
                <a:latin typeface="Calibri" pitchFamily="34" charset="0"/>
              </a:defRPr>
            </a:lvl6pPr>
            <a:lvl7pPr marL="3247060" indent="-249774" defTabSz="499548" fontAlgn="base">
              <a:spcBef>
                <a:spcPct val="0"/>
              </a:spcBef>
              <a:spcAft>
                <a:spcPct val="0"/>
              </a:spcAft>
              <a:defRPr>
                <a:solidFill>
                  <a:schemeClr val="tx1"/>
                </a:solidFill>
                <a:latin typeface="Calibri" pitchFamily="34" charset="0"/>
              </a:defRPr>
            </a:lvl7pPr>
            <a:lvl8pPr marL="3746607" indent="-249774" defTabSz="499548" fontAlgn="base">
              <a:spcBef>
                <a:spcPct val="0"/>
              </a:spcBef>
              <a:spcAft>
                <a:spcPct val="0"/>
              </a:spcAft>
              <a:defRPr>
                <a:solidFill>
                  <a:schemeClr val="tx1"/>
                </a:solidFill>
                <a:latin typeface="Calibri" pitchFamily="34" charset="0"/>
              </a:defRPr>
            </a:lvl8pPr>
            <a:lvl9pPr marL="4246155" indent="-249774" defTabSz="499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65A1DE-0EEE-4AA7-A127-EAE0FC9F75A3}" type="slidenum">
              <a:rPr lang="en-AU" altLang="en-US">
                <a:latin typeface="Arial" charset="0"/>
                <a:ea typeface="ＭＳ Ｐゴシック" pitchFamily="34" charset="-128"/>
              </a:rPr>
              <a:pPr fontAlgn="base">
                <a:spcBef>
                  <a:spcPct val="0"/>
                </a:spcBef>
                <a:spcAft>
                  <a:spcPct val="0"/>
                </a:spcAft>
              </a:pPr>
              <a:t>6</a:t>
            </a:fld>
            <a:endParaRPr lang="en-AU" altLang="en-US" dirty="0">
              <a:latin typeface="Arial" charset="0"/>
              <a:ea typeface="ＭＳ Ｐゴシック" pitchFamily="34" charset="-128"/>
            </a:endParaRPr>
          </a:p>
        </p:txBody>
      </p:sp>
    </p:spTree>
    <p:extLst>
      <p:ext uri="{BB962C8B-B14F-4D97-AF65-F5344CB8AC3E}">
        <p14:creationId xmlns:p14="http://schemas.microsoft.com/office/powerpoint/2010/main" val="33231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584450" y="765175"/>
            <a:ext cx="1930400" cy="1449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1059261">
              <a:lnSpc>
                <a:spcPct val="90000"/>
              </a:lnSpc>
              <a:spcAft>
                <a:spcPct val="15000"/>
              </a:spcAft>
              <a:defRPr/>
            </a:pPr>
            <a:r>
              <a:rPr lang="en-AU" sz="2600" dirty="0"/>
              <a:t>Moving on to transfer, we know that patients do better if managed in a stroke unit so in line with national targets, all patients with stroke should be discharged from ED within 4 hours and all patients with stroke should be admitted to the hospital's stroke unit. Having said that, it is well recognised that there are many factors that influence the patient’s transfer out of ED and again, how this is operationalised will be dependent on local processes. </a:t>
            </a:r>
          </a:p>
          <a:p>
            <a:pPr>
              <a:spcBef>
                <a:spcPct val="0"/>
              </a:spcBef>
            </a:pPr>
            <a:endParaRPr lang="en-AU" altLang="en-US" dirty="0" smtClean="0">
              <a:ea typeface="ＭＳ Ｐゴシック" pitchFamily="34"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11765" indent="-312217">
              <a:defRPr>
                <a:solidFill>
                  <a:schemeClr val="tx1"/>
                </a:solidFill>
                <a:latin typeface="Calibri" pitchFamily="34" charset="0"/>
              </a:defRPr>
            </a:lvl2pPr>
            <a:lvl3pPr marL="1248869" indent="-249774">
              <a:defRPr>
                <a:solidFill>
                  <a:schemeClr val="tx1"/>
                </a:solidFill>
                <a:latin typeface="Calibri" pitchFamily="34" charset="0"/>
              </a:defRPr>
            </a:lvl3pPr>
            <a:lvl4pPr marL="1748417" indent="-249774">
              <a:defRPr>
                <a:solidFill>
                  <a:schemeClr val="tx1"/>
                </a:solidFill>
                <a:latin typeface="Calibri" pitchFamily="34" charset="0"/>
              </a:defRPr>
            </a:lvl4pPr>
            <a:lvl5pPr marL="2247964" indent="-249774">
              <a:defRPr>
                <a:solidFill>
                  <a:schemeClr val="tx1"/>
                </a:solidFill>
                <a:latin typeface="Calibri" pitchFamily="34" charset="0"/>
              </a:defRPr>
            </a:lvl5pPr>
            <a:lvl6pPr marL="2747512" indent="-249774" defTabSz="499548" fontAlgn="base">
              <a:spcBef>
                <a:spcPct val="0"/>
              </a:spcBef>
              <a:spcAft>
                <a:spcPct val="0"/>
              </a:spcAft>
              <a:defRPr>
                <a:solidFill>
                  <a:schemeClr val="tx1"/>
                </a:solidFill>
                <a:latin typeface="Calibri" pitchFamily="34" charset="0"/>
              </a:defRPr>
            </a:lvl6pPr>
            <a:lvl7pPr marL="3247060" indent="-249774" defTabSz="499548" fontAlgn="base">
              <a:spcBef>
                <a:spcPct val="0"/>
              </a:spcBef>
              <a:spcAft>
                <a:spcPct val="0"/>
              </a:spcAft>
              <a:defRPr>
                <a:solidFill>
                  <a:schemeClr val="tx1"/>
                </a:solidFill>
                <a:latin typeface="Calibri" pitchFamily="34" charset="0"/>
              </a:defRPr>
            </a:lvl7pPr>
            <a:lvl8pPr marL="3746607" indent="-249774" defTabSz="499548" fontAlgn="base">
              <a:spcBef>
                <a:spcPct val="0"/>
              </a:spcBef>
              <a:spcAft>
                <a:spcPct val="0"/>
              </a:spcAft>
              <a:defRPr>
                <a:solidFill>
                  <a:schemeClr val="tx1"/>
                </a:solidFill>
                <a:latin typeface="Calibri" pitchFamily="34" charset="0"/>
              </a:defRPr>
            </a:lvl8pPr>
            <a:lvl9pPr marL="4246155" indent="-249774" defTabSz="499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65A1DE-0EEE-4AA7-A127-EAE0FC9F75A3}" type="slidenum">
              <a:rPr lang="en-AU" altLang="en-US">
                <a:latin typeface="Arial" charset="0"/>
                <a:ea typeface="ＭＳ Ｐゴシック" pitchFamily="34" charset="-128"/>
              </a:rPr>
              <a:pPr fontAlgn="base">
                <a:spcBef>
                  <a:spcPct val="0"/>
                </a:spcBef>
                <a:spcAft>
                  <a:spcPct val="0"/>
                </a:spcAft>
              </a:pPr>
              <a:t>7</a:t>
            </a:fld>
            <a:endParaRPr lang="en-AU" altLang="en-US" dirty="0">
              <a:latin typeface="Arial" charset="0"/>
              <a:ea typeface="ＭＳ Ｐゴシック" pitchFamily="34" charset="-128"/>
            </a:endParaRPr>
          </a:p>
        </p:txBody>
      </p:sp>
    </p:spTree>
    <p:extLst>
      <p:ext uri="{BB962C8B-B14F-4D97-AF65-F5344CB8AC3E}">
        <p14:creationId xmlns:p14="http://schemas.microsoft.com/office/powerpoint/2010/main" val="16535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2584450" y="765175"/>
            <a:ext cx="1930400" cy="1449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AU" altLang="en-US" dirty="0" smtClean="0">
              <a:ea typeface="ＭＳ Ｐゴシック" pitchFamily="34"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811765" indent="-312217">
              <a:defRPr>
                <a:solidFill>
                  <a:schemeClr val="tx1"/>
                </a:solidFill>
                <a:latin typeface="Calibri" pitchFamily="34" charset="0"/>
              </a:defRPr>
            </a:lvl2pPr>
            <a:lvl3pPr marL="1248869" indent="-249774">
              <a:defRPr>
                <a:solidFill>
                  <a:schemeClr val="tx1"/>
                </a:solidFill>
                <a:latin typeface="Calibri" pitchFamily="34" charset="0"/>
              </a:defRPr>
            </a:lvl3pPr>
            <a:lvl4pPr marL="1748417" indent="-249774">
              <a:defRPr>
                <a:solidFill>
                  <a:schemeClr val="tx1"/>
                </a:solidFill>
                <a:latin typeface="Calibri" pitchFamily="34" charset="0"/>
              </a:defRPr>
            </a:lvl4pPr>
            <a:lvl5pPr marL="2247964" indent="-249774">
              <a:defRPr>
                <a:solidFill>
                  <a:schemeClr val="tx1"/>
                </a:solidFill>
                <a:latin typeface="Calibri" pitchFamily="34" charset="0"/>
              </a:defRPr>
            </a:lvl5pPr>
            <a:lvl6pPr marL="2747512" indent="-249774" defTabSz="499548" fontAlgn="base">
              <a:spcBef>
                <a:spcPct val="0"/>
              </a:spcBef>
              <a:spcAft>
                <a:spcPct val="0"/>
              </a:spcAft>
              <a:defRPr>
                <a:solidFill>
                  <a:schemeClr val="tx1"/>
                </a:solidFill>
                <a:latin typeface="Calibri" pitchFamily="34" charset="0"/>
              </a:defRPr>
            </a:lvl6pPr>
            <a:lvl7pPr marL="3247060" indent="-249774" defTabSz="499548" fontAlgn="base">
              <a:spcBef>
                <a:spcPct val="0"/>
              </a:spcBef>
              <a:spcAft>
                <a:spcPct val="0"/>
              </a:spcAft>
              <a:defRPr>
                <a:solidFill>
                  <a:schemeClr val="tx1"/>
                </a:solidFill>
                <a:latin typeface="Calibri" pitchFamily="34" charset="0"/>
              </a:defRPr>
            </a:lvl7pPr>
            <a:lvl8pPr marL="3746607" indent="-249774" defTabSz="499548" fontAlgn="base">
              <a:spcBef>
                <a:spcPct val="0"/>
              </a:spcBef>
              <a:spcAft>
                <a:spcPct val="0"/>
              </a:spcAft>
              <a:defRPr>
                <a:solidFill>
                  <a:schemeClr val="tx1"/>
                </a:solidFill>
                <a:latin typeface="Calibri" pitchFamily="34" charset="0"/>
              </a:defRPr>
            </a:lvl8pPr>
            <a:lvl9pPr marL="4246155" indent="-249774" defTabSz="49954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365A1DE-0EEE-4AA7-A127-EAE0FC9F75A3}" type="slidenum">
              <a:rPr lang="en-AU" altLang="en-US">
                <a:latin typeface="Arial" charset="0"/>
                <a:ea typeface="ＭＳ Ｐゴシック" pitchFamily="34" charset="-128"/>
              </a:rPr>
              <a:pPr fontAlgn="base">
                <a:spcBef>
                  <a:spcPct val="0"/>
                </a:spcBef>
                <a:spcAft>
                  <a:spcPct val="0"/>
                </a:spcAft>
              </a:pPr>
              <a:t>8</a:t>
            </a:fld>
            <a:endParaRPr lang="en-AU" altLang="en-US" dirty="0">
              <a:latin typeface="Arial" charset="0"/>
              <a:ea typeface="ＭＳ Ｐゴシック" pitchFamily="34" charset="-128"/>
            </a:endParaRPr>
          </a:p>
        </p:txBody>
      </p:sp>
    </p:spTree>
    <p:extLst>
      <p:ext uri="{BB962C8B-B14F-4D97-AF65-F5344CB8AC3E}">
        <p14:creationId xmlns:p14="http://schemas.microsoft.com/office/powerpoint/2010/main" val="380499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08B447-A87F-47B6-B2F0-E16C79064DD0}" type="datetimeFigureOut">
              <a:rPr lang="en-US" smtClean="0"/>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3222348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8B447-A87F-47B6-B2F0-E16C79064DD0}" type="datetimeFigureOut">
              <a:rPr lang="en-US" smtClean="0"/>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853168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8B447-A87F-47B6-B2F0-E16C79064DD0}" type="datetimeFigureOut">
              <a:rPr lang="en-US" smtClean="0"/>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282977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1979613" y="0"/>
            <a:ext cx="7164387" cy="6858000"/>
          </a:xfrm>
          <a:prstGeom prst="rect">
            <a:avLst/>
          </a:prstGeom>
          <a:gradFill flip="none" rotWithShape="1">
            <a:gsLst>
              <a:gs pos="100000">
                <a:schemeClr val="accent1"/>
              </a:gs>
              <a:gs pos="53000">
                <a:srgbClr val="D4DEFF"/>
              </a:gs>
              <a:gs pos="83000">
                <a:srgbClr val="D4DEFF"/>
              </a:gs>
              <a:gs pos="100000">
                <a:srgbClr val="96AB9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AU" dirty="0">
              <a:solidFill>
                <a:prstClr val="white"/>
              </a:solidFill>
            </a:endParaRPr>
          </a:p>
        </p:txBody>
      </p:sp>
      <p:sp>
        <p:nvSpPr>
          <p:cNvPr id="3" name="Rectangle 2"/>
          <p:cNvSpPr/>
          <p:nvPr userDrawn="1"/>
        </p:nvSpPr>
        <p:spPr>
          <a:xfrm>
            <a:off x="1619250" y="0"/>
            <a:ext cx="2159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AU" dirty="0">
              <a:solidFill>
                <a:prstClr val="white"/>
              </a:solidFill>
            </a:endParaRPr>
          </a:p>
        </p:txBody>
      </p:sp>
      <p:sp>
        <p:nvSpPr>
          <p:cNvPr id="4" name="Rectangle 3"/>
          <p:cNvSpPr/>
          <p:nvPr userDrawn="1"/>
        </p:nvSpPr>
        <p:spPr>
          <a:xfrm>
            <a:off x="1908175" y="0"/>
            <a:ext cx="73025"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AU" dirty="0">
              <a:solidFill>
                <a:prstClr val="white"/>
              </a:solidFill>
            </a:endParaRPr>
          </a:p>
        </p:txBody>
      </p:sp>
      <p:pic>
        <p:nvPicPr>
          <p:cNvPr id="5" name="Picture 8" descr="NRI logo FInal_Aug10.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300663"/>
            <a:ext cx="15954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CU_Better Quality.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92825"/>
            <a:ext cx="154781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Logo-TTT_Colour2.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7744" y="332656"/>
            <a:ext cx="67214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7143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08B447-A87F-47B6-B2F0-E16C79064DD0}" type="datetimeFigureOut">
              <a:rPr lang="en-US" smtClean="0"/>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144670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08B447-A87F-47B6-B2F0-E16C79064DD0}" type="datetimeFigureOut">
              <a:rPr lang="en-US" smtClean="0"/>
              <a:t>11/24/2017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3085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08B447-A87F-47B6-B2F0-E16C79064DD0}" type="datetimeFigureOut">
              <a:rPr lang="en-US" smtClean="0"/>
              <a:t>11/24/2017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154367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08B447-A87F-47B6-B2F0-E16C79064DD0}" type="datetimeFigureOut">
              <a:rPr lang="en-US" smtClean="0"/>
              <a:t>11/24/2017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3085939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08B447-A87F-47B6-B2F0-E16C79064DD0}" type="datetimeFigureOut">
              <a:rPr lang="en-US" smtClean="0"/>
              <a:t>11/24/2017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126359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8B447-A87F-47B6-B2F0-E16C79064DD0}" type="datetimeFigureOut">
              <a:rPr lang="en-US" smtClean="0"/>
              <a:t>11/24/2017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33209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8B447-A87F-47B6-B2F0-E16C79064DD0}" type="datetimeFigureOut">
              <a:rPr lang="en-US" smtClean="0"/>
              <a:t>11/24/2017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1593149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08B447-A87F-47B6-B2F0-E16C79064DD0}" type="datetimeFigureOut">
              <a:rPr lang="en-US" smtClean="0"/>
              <a:t>11/24/2017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A1692-E02A-4A95-B3C4-D16951B1E9D9}" type="slidenum">
              <a:rPr lang="en-US" smtClean="0"/>
              <a:t>‹#›</a:t>
            </a:fld>
            <a:endParaRPr lang="en-US"/>
          </a:p>
        </p:txBody>
      </p:sp>
    </p:spTree>
    <p:extLst>
      <p:ext uri="{BB962C8B-B14F-4D97-AF65-F5344CB8AC3E}">
        <p14:creationId xmlns:p14="http://schemas.microsoft.com/office/powerpoint/2010/main" val="50242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8B447-A87F-47B6-B2F0-E16C79064DD0}" type="datetimeFigureOut">
              <a:rPr lang="en-US" smtClean="0"/>
              <a:t>11/24/2017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A1692-E02A-4A95-B3C4-D16951B1E9D9}" type="slidenum">
              <a:rPr lang="en-US" smtClean="0"/>
              <a:t>‹#›</a:t>
            </a:fld>
            <a:endParaRPr lang="en-US"/>
          </a:p>
        </p:txBody>
      </p:sp>
    </p:spTree>
    <p:extLst>
      <p:ext uri="{BB962C8B-B14F-4D97-AF65-F5344CB8AC3E}">
        <p14:creationId xmlns:p14="http://schemas.microsoft.com/office/powerpoint/2010/main" val="1727960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i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t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t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t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t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t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T3.NRI@acu.edu.au" TargetMode="External"/><Relationship Id="rId5" Type="http://schemas.openxmlformats.org/officeDocument/2006/relationships/image" Target="../media/image5.ti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07950" y="260350"/>
            <a:ext cx="1655763" cy="475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lnSpc>
                <a:spcPct val="150000"/>
              </a:lnSpc>
              <a:spcBef>
                <a:spcPct val="0"/>
              </a:spcBef>
              <a:buFontTx/>
              <a:buNone/>
            </a:pPr>
            <a:r>
              <a:rPr lang="en-AU" altLang="en-US" sz="1100" b="1" dirty="0" smtClean="0">
                <a:solidFill>
                  <a:srgbClr val="0070C0"/>
                </a:solidFill>
              </a:rPr>
              <a:t>T</a:t>
            </a:r>
            <a:r>
              <a:rPr lang="en-AU" altLang="en-US" sz="1100" b="1" baseline="30000" dirty="0" smtClean="0">
                <a:solidFill>
                  <a:srgbClr val="0070C0"/>
                </a:solidFill>
              </a:rPr>
              <a:t>3</a:t>
            </a:r>
            <a:r>
              <a:rPr lang="en-AU" altLang="en-US" sz="1100" b="1" dirty="0" smtClean="0">
                <a:solidFill>
                  <a:srgbClr val="0070C0"/>
                </a:solidFill>
              </a:rPr>
              <a:t> Investigators</a:t>
            </a:r>
            <a:endParaRPr lang="en-AU" altLang="en-US" sz="1100" dirty="0" smtClean="0">
              <a:solidFill>
                <a:srgbClr val="0070C0"/>
              </a:solidFill>
            </a:endParaRPr>
          </a:p>
          <a:p>
            <a:pPr defTabSz="914400" eaLnBrk="1" hangingPunct="1">
              <a:lnSpc>
                <a:spcPct val="150000"/>
              </a:lnSpc>
              <a:spcBef>
                <a:spcPct val="0"/>
              </a:spcBef>
              <a:buFontTx/>
              <a:buNone/>
            </a:pPr>
            <a:r>
              <a:rPr lang="en-AU" altLang="en-US" sz="1100" b="1" i="1" dirty="0" smtClean="0">
                <a:solidFill>
                  <a:srgbClr val="0070C0"/>
                </a:solidFill>
              </a:rPr>
              <a:t>Chief Investigators</a:t>
            </a:r>
            <a:endParaRPr lang="en-AU" altLang="en-US" sz="1100" dirty="0" smtClean="0">
              <a:solidFill>
                <a:srgbClr val="0070C0"/>
              </a:solidFill>
            </a:endParaRPr>
          </a:p>
          <a:p>
            <a:pPr defTabSz="914400" eaLnBrk="1" hangingPunct="1">
              <a:lnSpc>
                <a:spcPct val="150000"/>
              </a:lnSpc>
              <a:spcBef>
                <a:spcPct val="0"/>
              </a:spcBef>
              <a:buFontTx/>
              <a:buNone/>
            </a:pPr>
            <a:r>
              <a:rPr lang="en-AU" altLang="en-US" sz="1000" b="1" dirty="0" smtClean="0">
                <a:solidFill>
                  <a:prstClr val="black"/>
                </a:solidFill>
              </a:rPr>
              <a:t>Prof S Middleton</a:t>
            </a:r>
          </a:p>
          <a:p>
            <a:pPr defTabSz="914400" eaLnBrk="1" hangingPunct="1">
              <a:lnSpc>
                <a:spcPct val="150000"/>
              </a:lnSpc>
              <a:spcBef>
                <a:spcPct val="0"/>
              </a:spcBef>
              <a:buFontTx/>
              <a:buNone/>
            </a:pPr>
            <a:r>
              <a:rPr lang="en-AU" altLang="en-US" sz="1000" b="1" dirty="0" smtClean="0">
                <a:solidFill>
                  <a:prstClr val="black"/>
                </a:solidFill>
              </a:rPr>
              <a:t>Prof C Levi</a:t>
            </a:r>
          </a:p>
          <a:p>
            <a:pPr defTabSz="914400" eaLnBrk="1" hangingPunct="1">
              <a:lnSpc>
                <a:spcPct val="150000"/>
              </a:lnSpc>
              <a:spcBef>
                <a:spcPct val="0"/>
              </a:spcBef>
              <a:buFontTx/>
              <a:buNone/>
            </a:pPr>
            <a:r>
              <a:rPr lang="en-AU" altLang="en-US" sz="1000" b="1" dirty="0" smtClean="0">
                <a:solidFill>
                  <a:prstClr val="black"/>
                </a:solidFill>
              </a:rPr>
              <a:t>Prof M Fitzgerald</a:t>
            </a:r>
          </a:p>
          <a:p>
            <a:pPr defTabSz="914400" eaLnBrk="1" hangingPunct="1">
              <a:lnSpc>
                <a:spcPct val="150000"/>
              </a:lnSpc>
              <a:spcBef>
                <a:spcPct val="0"/>
              </a:spcBef>
              <a:buFontTx/>
              <a:buNone/>
            </a:pPr>
            <a:r>
              <a:rPr lang="en-AU" altLang="en-US" sz="1000" b="1" dirty="0" smtClean="0">
                <a:solidFill>
                  <a:prstClr val="black"/>
                </a:solidFill>
              </a:rPr>
              <a:t>Prof J Considine</a:t>
            </a:r>
          </a:p>
          <a:p>
            <a:pPr defTabSz="914400" eaLnBrk="1" hangingPunct="1">
              <a:lnSpc>
                <a:spcPct val="150000"/>
              </a:lnSpc>
              <a:spcBef>
                <a:spcPct val="0"/>
              </a:spcBef>
              <a:buFontTx/>
              <a:buNone/>
            </a:pPr>
            <a:r>
              <a:rPr lang="en-AU" altLang="en-US" sz="1000" b="1" dirty="0" smtClean="0">
                <a:solidFill>
                  <a:prstClr val="black"/>
                </a:solidFill>
              </a:rPr>
              <a:t>Prof J Grimshaw</a:t>
            </a:r>
          </a:p>
          <a:p>
            <a:pPr defTabSz="914400" eaLnBrk="1" hangingPunct="1">
              <a:lnSpc>
                <a:spcPct val="150000"/>
              </a:lnSpc>
              <a:spcBef>
                <a:spcPct val="0"/>
              </a:spcBef>
              <a:buFontTx/>
              <a:buNone/>
            </a:pPr>
            <a:r>
              <a:rPr lang="en-AU" altLang="en-US" sz="1000" b="1" dirty="0" smtClean="0">
                <a:solidFill>
                  <a:prstClr val="black"/>
                </a:solidFill>
              </a:rPr>
              <a:t>Prof C </a:t>
            </a:r>
            <a:r>
              <a:rPr lang="en-AU" altLang="en-US" sz="1000" b="1" dirty="0" err="1" smtClean="0">
                <a:solidFill>
                  <a:prstClr val="black"/>
                </a:solidFill>
              </a:rPr>
              <a:t>D’Este</a:t>
            </a:r>
            <a:endParaRPr lang="en-AU" altLang="en-US" sz="1000" b="1" dirty="0" smtClean="0">
              <a:solidFill>
                <a:prstClr val="black"/>
              </a:solidFill>
            </a:endParaRPr>
          </a:p>
          <a:p>
            <a:pPr defTabSz="914400" eaLnBrk="1" hangingPunct="1">
              <a:lnSpc>
                <a:spcPct val="150000"/>
              </a:lnSpc>
              <a:spcBef>
                <a:spcPct val="0"/>
              </a:spcBef>
              <a:buFontTx/>
              <a:buNone/>
            </a:pPr>
            <a:r>
              <a:rPr lang="en-AU" altLang="en-US" sz="1000" b="1" dirty="0" smtClean="0">
                <a:solidFill>
                  <a:prstClr val="black"/>
                </a:solidFill>
              </a:rPr>
              <a:t>Prof R Gerraty</a:t>
            </a:r>
          </a:p>
          <a:p>
            <a:pPr defTabSz="914400" eaLnBrk="1" hangingPunct="1">
              <a:lnSpc>
                <a:spcPct val="150000"/>
              </a:lnSpc>
              <a:spcBef>
                <a:spcPct val="0"/>
              </a:spcBef>
              <a:buFontTx/>
              <a:buNone/>
            </a:pPr>
            <a:r>
              <a:rPr lang="en-AU" altLang="en-US" sz="1000" b="1" dirty="0" smtClean="0">
                <a:solidFill>
                  <a:prstClr val="black"/>
                </a:solidFill>
              </a:rPr>
              <a:t>Prof W Cheung</a:t>
            </a:r>
          </a:p>
          <a:p>
            <a:pPr defTabSz="914400" eaLnBrk="1" hangingPunct="1">
              <a:lnSpc>
                <a:spcPct val="150000"/>
              </a:lnSpc>
              <a:spcBef>
                <a:spcPct val="0"/>
              </a:spcBef>
              <a:buFontTx/>
              <a:buNone/>
            </a:pPr>
            <a:r>
              <a:rPr lang="en-AU" altLang="en-US" sz="1000" b="1" dirty="0" smtClean="0">
                <a:solidFill>
                  <a:prstClr val="black"/>
                </a:solidFill>
              </a:rPr>
              <a:t>A/Prof D Cadilhac</a:t>
            </a:r>
          </a:p>
          <a:p>
            <a:pPr defTabSz="914400" eaLnBrk="1" hangingPunct="1">
              <a:lnSpc>
                <a:spcPct val="150000"/>
              </a:lnSpc>
              <a:spcBef>
                <a:spcPct val="0"/>
              </a:spcBef>
              <a:buFontTx/>
              <a:buNone/>
            </a:pPr>
            <a:r>
              <a:rPr lang="en-AU" altLang="en-US" sz="1000" b="1" dirty="0" smtClean="0">
                <a:solidFill>
                  <a:prstClr val="black"/>
                </a:solidFill>
              </a:rPr>
              <a:t>A/Prof E McInnes</a:t>
            </a:r>
          </a:p>
          <a:p>
            <a:pPr defTabSz="914400" eaLnBrk="1" hangingPunct="1">
              <a:lnSpc>
                <a:spcPct val="150000"/>
              </a:lnSpc>
              <a:spcBef>
                <a:spcPct val="0"/>
              </a:spcBef>
              <a:buFontTx/>
              <a:buNone/>
            </a:pPr>
            <a:r>
              <a:rPr lang="en-AU" altLang="en-US" sz="1100" b="1" i="1" dirty="0" smtClean="0">
                <a:solidFill>
                  <a:srgbClr val="0070C0"/>
                </a:solidFill>
              </a:rPr>
              <a:t>Associate Investigators</a:t>
            </a:r>
          </a:p>
          <a:p>
            <a:pPr defTabSz="914400" eaLnBrk="1" hangingPunct="1">
              <a:lnSpc>
                <a:spcPct val="150000"/>
              </a:lnSpc>
              <a:spcBef>
                <a:spcPct val="0"/>
              </a:spcBef>
              <a:buFontTx/>
              <a:buNone/>
            </a:pPr>
            <a:r>
              <a:rPr lang="en-AU" altLang="en-US" sz="1000" dirty="0" smtClean="0">
                <a:solidFill>
                  <a:prstClr val="black"/>
                </a:solidFill>
              </a:rPr>
              <a:t>Mr G Cadigan</a:t>
            </a:r>
          </a:p>
          <a:p>
            <a:pPr defTabSz="914400" eaLnBrk="1" hangingPunct="1">
              <a:lnSpc>
                <a:spcPct val="150000"/>
              </a:lnSpc>
              <a:spcBef>
                <a:spcPct val="0"/>
              </a:spcBef>
              <a:buFontTx/>
              <a:buNone/>
            </a:pPr>
            <a:r>
              <a:rPr lang="en-AU" altLang="en-US" sz="1000" dirty="0" smtClean="0">
                <a:solidFill>
                  <a:prstClr val="black"/>
                </a:solidFill>
              </a:rPr>
              <a:t>Ms S Dale</a:t>
            </a:r>
          </a:p>
          <a:p>
            <a:pPr defTabSz="914400" eaLnBrk="1" hangingPunct="1">
              <a:lnSpc>
                <a:spcPct val="150000"/>
              </a:lnSpc>
              <a:spcBef>
                <a:spcPct val="0"/>
              </a:spcBef>
              <a:buFontTx/>
              <a:buNone/>
            </a:pPr>
            <a:r>
              <a:rPr lang="en-AU" altLang="en-US" sz="1000" dirty="0" smtClean="0">
                <a:solidFill>
                  <a:prstClr val="black"/>
                </a:solidFill>
              </a:rPr>
              <a:t>Ms S </a:t>
            </a:r>
            <a:r>
              <a:rPr lang="en-AU" altLang="en-US" sz="1000" dirty="0" err="1" smtClean="0">
                <a:solidFill>
                  <a:prstClr val="black"/>
                </a:solidFill>
              </a:rPr>
              <a:t>Denisenko</a:t>
            </a:r>
            <a:endParaRPr lang="en-AU" altLang="en-US" sz="1000" dirty="0" smtClean="0">
              <a:solidFill>
                <a:prstClr val="black"/>
              </a:solidFill>
            </a:endParaRPr>
          </a:p>
          <a:p>
            <a:pPr defTabSz="914400" eaLnBrk="1" hangingPunct="1">
              <a:lnSpc>
                <a:spcPct val="150000"/>
              </a:lnSpc>
              <a:spcBef>
                <a:spcPct val="0"/>
              </a:spcBef>
              <a:buFontTx/>
              <a:buNone/>
            </a:pPr>
            <a:r>
              <a:rPr lang="en-AU" altLang="en-US" sz="1000" dirty="0" smtClean="0">
                <a:solidFill>
                  <a:prstClr val="black"/>
                </a:solidFill>
              </a:rPr>
              <a:t>Mr M Longworth</a:t>
            </a:r>
          </a:p>
          <a:p>
            <a:pPr defTabSz="914400" eaLnBrk="1" hangingPunct="1">
              <a:lnSpc>
                <a:spcPct val="150000"/>
              </a:lnSpc>
              <a:spcBef>
                <a:spcPct val="0"/>
              </a:spcBef>
              <a:buFontTx/>
              <a:buNone/>
            </a:pPr>
            <a:r>
              <a:rPr lang="en-AU" altLang="en-US" sz="1000" dirty="0" smtClean="0">
                <a:solidFill>
                  <a:prstClr val="black"/>
                </a:solidFill>
              </a:rPr>
              <a:t>A/Prof P </a:t>
            </a:r>
            <a:r>
              <a:rPr lang="en-AU" altLang="en-US" sz="1000" dirty="0" err="1" smtClean="0">
                <a:solidFill>
                  <a:prstClr val="black"/>
                </a:solidFill>
              </a:rPr>
              <a:t>McElduff</a:t>
            </a:r>
            <a:endParaRPr lang="en-AU" altLang="en-US" sz="1000" dirty="0" smtClean="0">
              <a:solidFill>
                <a:prstClr val="black"/>
              </a:solidFill>
            </a:endParaRPr>
          </a:p>
          <a:p>
            <a:pPr defTabSz="914400" eaLnBrk="1" hangingPunct="1">
              <a:lnSpc>
                <a:spcPct val="150000"/>
              </a:lnSpc>
              <a:spcBef>
                <a:spcPct val="0"/>
              </a:spcBef>
              <a:buFontTx/>
              <a:buNone/>
            </a:pPr>
            <a:r>
              <a:rPr lang="en-AU" altLang="en-US" sz="1000" dirty="0" smtClean="0">
                <a:solidFill>
                  <a:prstClr val="black"/>
                </a:solidFill>
              </a:rPr>
              <a:t>Ms C Quinn</a:t>
            </a:r>
          </a:p>
          <a:p>
            <a:pPr defTabSz="914400" eaLnBrk="1" hangingPunct="1">
              <a:lnSpc>
                <a:spcPct val="150000"/>
              </a:lnSpc>
              <a:spcBef>
                <a:spcPct val="0"/>
              </a:spcBef>
              <a:buFontTx/>
              <a:buNone/>
            </a:pPr>
            <a:r>
              <a:rPr lang="en-AU" altLang="en-US" sz="1000" dirty="0" smtClean="0">
                <a:solidFill>
                  <a:prstClr val="black"/>
                </a:solidFill>
              </a:rPr>
              <a:t>Prof J Ward</a:t>
            </a:r>
            <a:endParaRPr lang="en-AU" altLang="en-US" sz="1000" b="1" dirty="0" smtClean="0">
              <a:solidFill>
                <a:prstClr val="black"/>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4485077"/>
      </p:ext>
    </p:extLst>
  </p:cSld>
  <p:clrMapOvr>
    <a:masterClrMapping/>
  </p:clrMapOvr>
  <p:transition advTm="722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70730" y="1645200"/>
            <a:ext cx="5015670" cy="1175293"/>
            <a:chOff x="3548" y="35937"/>
            <a:chExt cx="3045750" cy="1279293"/>
          </a:xfrm>
          <a:solidFill>
            <a:schemeClr val="accent2"/>
          </a:solidFill>
        </p:grpSpPr>
        <p:sp>
          <p:nvSpPr>
            <p:cNvPr id="12" name="Rounded Rectangle 11"/>
            <p:cNvSpPr/>
            <p:nvPr/>
          </p:nvSpPr>
          <p:spPr>
            <a:xfrm>
              <a:off x="3548" y="35937"/>
              <a:ext cx="3045750" cy="1279293"/>
            </a:xfrm>
            <a:prstGeom prst="roundRect">
              <a:avLst>
                <a:gd name="adj" fmla="val 10000"/>
              </a:avLst>
            </a:prstGeom>
            <a:solidFill>
              <a:srgbClr val="31859C"/>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Rounded Rectangle 4"/>
            <p:cNvSpPr/>
            <p:nvPr/>
          </p:nvSpPr>
          <p:spPr>
            <a:xfrm>
              <a:off x="3548" y="35937"/>
              <a:ext cx="3045750" cy="852862"/>
            </a:xfrm>
            <a:prstGeom prst="rect">
              <a:avLst/>
            </a:prstGeom>
            <a:noFill/>
          </p:spPr>
          <p:style>
            <a:lnRef idx="0">
              <a:scrgbClr r="0" g="0" b="0"/>
            </a:lnRef>
            <a:fillRef idx="0">
              <a:scrgbClr r="0" g="0" b="0"/>
            </a:fillRef>
            <a:effectRef idx="0">
              <a:scrgbClr r="0" g="0" b="0"/>
            </a:effectRef>
            <a:fontRef idx="minor">
              <a:schemeClr val="lt1"/>
            </a:fontRef>
          </p:style>
          <p:txBody>
            <a:bodyPr lIns="156464" tIns="156464" rIns="156464" bIns="83820" spcCol="1270"/>
            <a:lstStyle/>
            <a:p>
              <a:pPr defTabSz="977900" fontAlgn="auto">
                <a:lnSpc>
                  <a:spcPct val="90000"/>
                </a:lnSpc>
                <a:spcAft>
                  <a:spcPct val="35000"/>
                </a:spcAft>
                <a:defRPr/>
              </a:pPr>
              <a:r>
                <a:rPr lang="en-AU" sz="2400" b="1" dirty="0" smtClean="0"/>
                <a:t>Care Element</a:t>
              </a:r>
              <a:endParaRPr lang="en-US" sz="2400" dirty="0"/>
            </a:p>
          </p:txBody>
        </p:sp>
      </p:grpSp>
      <p:sp>
        <p:nvSpPr>
          <p:cNvPr id="72707" name="Title 1"/>
          <p:cNvSpPr>
            <a:spLocks noGrp="1"/>
          </p:cNvSpPr>
          <p:nvPr>
            <p:ph type="title"/>
          </p:nvPr>
        </p:nvSpPr>
        <p:spPr>
          <a:xfrm>
            <a:off x="250638" y="93913"/>
            <a:ext cx="5713412" cy="903287"/>
          </a:xfrm>
        </p:spPr>
        <p:txBody>
          <a:bodyPr/>
          <a:lstStyle/>
          <a:p>
            <a:pPr algn="l"/>
            <a:r>
              <a:rPr lang="en-AU" altLang="en-US" dirty="0" smtClean="0">
                <a:ea typeface="ＭＳ Ｐゴシック" pitchFamily="34" charset="-128"/>
              </a:rPr>
              <a:t>Intervention</a:t>
            </a:r>
          </a:p>
        </p:txBody>
      </p:sp>
      <p:grpSp>
        <p:nvGrpSpPr>
          <p:cNvPr id="72711" name="Group 7"/>
          <p:cNvGrpSpPr>
            <a:grpSpLocks/>
          </p:cNvGrpSpPr>
          <p:nvPr/>
        </p:nvGrpSpPr>
        <p:grpSpPr bwMode="auto">
          <a:xfrm>
            <a:off x="754060" y="2236305"/>
            <a:ext cx="8142290" cy="2062563"/>
            <a:chOff x="627375" y="854794"/>
            <a:chExt cx="3045750" cy="7616088"/>
          </a:xfrm>
        </p:grpSpPr>
        <p:sp>
          <p:nvSpPr>
            <p:cNvPr id="9" name="Rounded Rectangle 8"/>
            <p:cNvSpPr/>
            <p:nvPr/>
          </p:nvSpPr>
          <p:spPr>
            <a:xfrm>
              <a:off x="627375" y="887051"/>
              <a:ext cx="3045750" cy="7583831"/>
            </a:xfrm>
            <a:prstGeom prst="roundRect">
              <a:avLst>
                <a:gd name="adj" fmla="val 10000"/>
              </a:avLst>
            </a:prstGeom>
            <a:ln>
              <a:solidFill>
                <a:schemeClr val="accent5">
                  <a:lumMod val="75000"/>
                </a:schemeClr>
              </a:solidFill>
            </a:ln>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p:cNvSpPr/>
            <p:nvPr/>
          </p:nvSpPr>
          <p:spPr>
            <a:xfrm>
              <a:off x="685664" y="854794"/>
              <a:ext cx="2987461" cy="661612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marL="0" lvl="1" defTabSz="977900" fontAlgn="auto">
                <a:lnSpc>
                  <a:spcPct val="90000"/>
                </a:lnSpc>
                <a:spcAft>
                  <a:spcPct val="15000"/>
                </a:spcAft>
                <a:tabLst>
                  <a:tab pos="266700" algn="l"/>
                </a:tabLst>
                <a:defRPr/>
              </a:pPr>
              <a:r>
                <a:rPr lang="en-AU" sz="2400" b="1" dirty="0" smtClean="0"/>
                <a:t>T</a:t>
              </a:r>
              <a:r>
                <a:rPr lang="en-AU" sz="2400" dirty="0" smtClean="0"/>
                <a:t>riage</a:t>
              </a:r>
              <a:r>
                <a:rPr lang="en-AU" sz="2400" dirty="0"/>
                <a:t>:</a:t>
              </a:r>
            </a:p>
            <a:p>
              <a:pPr marL="342900" lvl="1" indent="-342900" defTabSz="977900" fontAlgn="auto">
                <a:lnSpc>
                  <a:spcPct val="90000"/>
                </a:lnSpc>
                <a:spcAft>
                  <a:spcPct val="15000"/>
                </a:spcAft>
                <a:buFont typeface="Arial" panose="020B0604020202020204" pitchFamily="34" charset="0"/>
                <a:buChar char="•"/>
                <a:tabLst>
                  <a:tab pos="266700" algn="l"/>
                </a:tabLst>
                <a:defRPr/>
              </a:pPr>
              <a:r>
                <a:rPr lang="en-AU" sz="2400" dirty="0"/>
                <a:t>All patients presenting with signs and symptoms of suspected stroke should be triaged at Australian Triage Scale Category 1 or 2 (seen within 10 mins)</a:t>
              </a:r>
            </a:p>
          </p:txBody>
        </p:sp>
      </p:grpSp>
      <p:sp>
        <p:nvSpPr>
          <p:cNvPr id="20" name="Rectangle 19"/>
          <p:cNvSpPr/>
          <p:nvPr/>
        </p:nvSpPr>
        <p:spPr>
          <a:xfrm>
            <a:off x="0" y="1196975"/>
            <a:ext cx="9144000" cy="387350"/>
          </a:xfrm>
          <a:prstGeom prst="rect">
            <a:avLst/>
          </a:prstGeom>
          <a:solidFill>
            <a:srgbClr val="CD59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21" name="Rectangle 20"/>
          <p:cNvSpPr/>
          <p:nvPr/>
        </p:nvSpPr>
        <p:spPr>
          <a:xfrm>
            <a:off x="1254642" y="1177742"/>
            <a:ext cx="1477926" cy="406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20" y="1128944"/>
            <a:ext cx="950406" cy="5234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5336929"/>
      </p:ext>
    </p:extLst>
  </p:cSld>
  <p:clrMapOvr>
    <a:masterClrMapping/>
  </p:clrMapOvr>
  <p:transition spd="slow" advTm="706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70730" y="1645200"/>
            <a:ext cx="5015670" cy="1175293"/>
            <a:chOff x="3548" y="35937"/>
            <a:chExt cx="3045750" cy="1279293"/>
          </a:xfrm>
          <a:solidFill>
            <a:schemeClr val="accent2"/>
          </a:solidFill>
        </p:grpSpPr>
        <p:sp>
          <p:nvSpPr>
            <p:cNvPr id="12" name="Rounded Rectangle 11"/>
            <p:cNvSpPr/>
            <p:nvPr/>
          </p:nvSpPr>
          <p:spPr>
            <a:xfrm>
              <a:off x="3548" y="35937"/>
              <a:ext cx="3045750" cy="1279293"/>
            </a:xfrm>
            <a:prstGeom prst="roundRect">
              <a:avLst>
                <a:gd name="adj" fmla="val 10000"/>
              </a:avLst>
            </a:prstGeom>
            <a:solidFill>
              <a:srgbClr val="31859C"/>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Rounded Rectangle 4"/>
            <p:cNvSpPr/>
            <p:nvPr/>
          </p:nvSpPr>
          <p:spPr>
            <a:xfrm>
              <a:off x="3548" y="35937"/>
              <a:ext cx="3045750" cy="852862"/>
            </a:xfrm>
            <a:prstGeom prst="rect">
              <a:avLst/>
            </a:prstGeom>
            <a:noFill/>
          </p:spPr>
          <p:style>
            <a:lnRef idx="0">
              <a:scrgbClr r="0" g="0" b="0"/>
            </a:lnRef>
            <a:fillRef idx="0">
              <a:scrgbClr r="0" g="0" b="0"/>
            </a:fillRef>
            <a:effectRef idx="0">
              <a:scrgbClr r="0" g="0" b="0"/>
            </a:effectRef>
            <a:fontRef idx="minor">
              <a:schemeClr val="lt1"/>
            </a:fontRef>
          </p:style>
          <p:txBody>
            <a:bodyPr lIns="156464" tIns="156464" rIns="156464" bIns="83820" spcCol="1270"/>
            <a:lstStyle/>
            <a:p>
              <a:pPr defTabSz="977900" fontAlgn="auto">
                <a:lnSpc>
                  <a:spcPct val="90000"/>
                </a:lnSpc>
                <a:spcAft>
                  <a:spcPct val="35000"/>
                </a:spcAft>
                <a:defRPr/>
              </a:pPr>
              <a:r>
                <a:rPr lang="en-AU" sz="2400" b="1" dirty="0" smtClean="0"/>
                <a:t>Care Element</a:t>
              </a:r>
              <a:endParaRPr lang="en-US" sz="2400" dirty="0"/>
            </a:p>
          </p:txBody>
        </p:sp>
      </p:grpSp>
      <p:sp>
        <p:nvSpPr>
          <p:cNvPr id="72707" name="Title 1"/>
          <p:cNvSpPr>
            <a:spLocks noGrp="1"/>
          </p:cNvSpPr>
          <p:nvPr>
            <p:ph type="title"/>
          </p:nvPr>
        </p:nvSpPr>
        <p:spPr>
          <a:xfrm>
            <a:off x="250638" y="93913"/>
            <a:ext cx="5713412" cy="903287"/>
          </a:xfrm>
        </p:spPr>
        <p:txBody>
          <a:bodyPr/>
          <a:lstStyle/>
          <a:p>
            <a:pPr algn="l"/>
            <a:r>
              <a:rPr lang="en-AU" altLang="en-US" dirty="0" smtClean="0">
                <a:ea typeface="ＭＳ Ｐゴシック" pitchFamily="34" charset="-128"/>
              </a:rPr>
              <a:t>Intervention</a:t>
            </a:r>
          </a:p>
        </p:txBody>
      </p:sp>
      <p:grpSp>
        <p:nvGrpSpPr>
          <p:cNvPr id="72711" name="Group 7"/>
          <p:cNvGrpSpPr>
            <a:grpSpLocks/>
          </p:cNvGrpSpPr>
          <p:nvPr/>
        </p:nvGrpSpPr>
        <p:grpSpPr bwMode="auto">
          <a:xfrm>
            <a:off x="754060" y="2236306"/>
            <a:ext cx="8142290" cy="1874286"/>
            <a:chOff x="627375" y="854794"/>
            <a:chExt cx="3045750" cy="7616088"/>
          </a:xfrm>
        </p:grpSpPr>
        <p:sp>
          <p:nvSpPr>
            <p:cNvPr id="9" name="Rounded Rectangle 8"/>
            <p:cNvSpPr/>
            <p:nvPr/>
          </p:nvSpPr>
          <p:spPr>
            <a:xfrm>
              <a:off x="627375" y="887051"/>
              <a:ext cx="3045750" cy="7583831"/>
            </a:xfrm>
            <a:prstGeom prst="roundRect">
              <a:avLst>
                <a:gd name="adj" fmla="val 10000"/>
              </a:avLst>
            </a:prstGeom>
            <a:ln>
              <a:solidFill>
                <a:schemeClr val="accent5">
                  <a:lumMod val="75000"/>
                </a:schemeClr>
              </a:solidFill>
            </a:ln>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p:cNvSpPr/>
            <p:nvPr/>
          </p:nvSpPr>
          <p:spPr>
            <a:xfrm>
              <a:off x="685664" y="854794"/>
              <a:ext cx="2987461" cy="661612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marL="0" lvl="1" defTabSz="977900" fontAlgn="auto">
                <a:lnSpc>
                  <a:spcPct val="90000"/>
                </a:lnSpc>
                <a:spcAft>
                  <a:spcPct val="15000"/>
                </a:spcAft>
                <a:defRPr/>
              </a:pPr>
              <a:r>
                <a:rPr lang="en-AU" sz="2400" b="1" dirty="0"/>
                <a:t>T</a:t>
              </a:r>
              <a:r>
                <a:rPr lang="en-AU" sz="2400" dirty="0"/>
                <a:t>reatment: </a:t>
              </a:r>
              <a:r>
                <a:rPr lang="en-AU" sz="2400" b="1" dirty="0" err="1"/>
                <a:t>tPA</a:t>
              </a:r>
              <a:endParaRPr lang="en-AU" sz="2400" b="1" dirty="0"/>
            </a:p>
            <a:p>
              <a:pPr marL="342900" lvl="1" indent="-342900" defTabSz="977900" fontAlgn="auto">
                <a:lnSpc>
                  <a:spcPct val="90000"/>
                </a:lnSpc>
                <a:spcAft>
                  <a:spcPct val="15000"/>
                </a:spcAft>
                <a:buFont typeface="Arial" panose="020B0604020202020204" pitchFamily="34" charset="0"/>
                <a:buChar char="•"/>
                <a:defRPr/>
              </a:pPr>
              <a:r>
                <a:rPr lang="en-AU" sz="2400" dirty="0"/>
                <a:t>All patients to be assessed for </a:t>
              </a:r>
              <a:r>
                <a:rPr lang="en-AU" sz="2400" dirty="0" err="1"/>
                <a:t>tPA</a:t>
              </a:r>
              <a:r>
                <a:rPr lang="en-AU" sz="2400" dirty="0"/>
                <a:t> eligibility</a:t>
              </a:r>
            </a:p>
            <a:p>
              <a:pPr marL="342900" lvl="1" indent="-342900" defTabSz="977900" fontAlgn="auto">
                <a:lnSpc>
                  <a:spcPct val="90000"/>
                </a:lnSpc>
                <a:spcAft>
                  <a:spcPct val="15000"/>
                </a:spcAft>
                <a:buFont typeface="Arial" panose="020B0604020202020204" pitchFamily="34" charset="0"/>
                <a:buChar char="•"/>
                <a:defRPr/>
              </a:pPr>
              <a:endParaRPr lang="en-AU" sz="2400" dirty="0"/>
            </a:p>
            <a:p>
              <a:pPr marL="342900" lvl="1" indent="-342900" defTabSz="977900" fontAlgn="auto">
                <a:lnSpc>
                  <a:spcPct val="90000"/>
                </a:lnSpc>
                <a:spcAft>
                  <a:spcPct val="15000"/>
                </a:spcAft>
                <a:buFont typeface="Arial" panose="020B0604020202020204" pitchFamily="34" charset="0"/>
                <a:buChar char="•"/>
                <a:defRPr/>
              </a:pPr>
              <a:r>
                <a:rPr lang="en-AU" sz="2400" dirty="0"/>
                <a:t>All eligible patients receive </a:t>
              </a:r>
              <a:r>
                <a:rPr lang="en-AU" sz="2400" dirty="0" err="1"/>
                <a:t>tPA</a:t>
              </a:r>
              <a:endParaRPr lang="en-AU" sz="2400" dirty="0"/>
            </a:p>
          </p:txBody>
        </p:sp>
      </p:grpSp>
      <p:sp>
        <p:nvSpPr>
          <p:cNvPr id="20" name="Rectangle 19"/>
          <p:cNvSpPr/>
          <p:nvPr/>
        </p:nvSpPr>
        <p:spPr>
          <a:xfrm>
            <a:off x="0" y="1196975"/>
            <a:ext cx="9144000" cy="387350"/>
          </a:xfrm>
          <a:prstGeom prst="rect">
            <a:avLst/>
          </a:prstGeom>
          <a:solidFill>
            <a:srgbClr val="CD59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21" name="Rectangle 20"/>
          <p:cNvSpPr/>
          <p:nvPr/>
        </p:nvSpPr>
        <p:spPr>
          <a:xfrm>
            <a:off x="1254642" y="1177742"/>
            <a:ext cx="1477926" cy="406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20" y="1128944"/>
            <a:ext cx="950406" cy="5234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166422"/>
      </p:ext>
    </p:extLst>
  </p:cSld>
  <p:clrMapOvr>
    <a:masterClrMapping/>
  </p:clrMapOvr>
  <p:transition spd="slow" advTm="24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70730" y="1645200"/>
            <a:ext cx="5015670" cy="1175293"/>
            <a:chOff x="3548" y="35937"/>
            <a:chExt cx="3045750" cy="1279293"/>
          </a:xfrm>
          <a:solidFill>
            <a:schemeClr val="accent2"/>
          </a:solidFill>
        </p:grpSpPr>
        <p:sp>
          <p:nvSpPr>
            <p:cNvPr id="12" name="Rounded Rectangle 11"/>
            <p:cNvSpPr/>
            <p:nvPr/>
          </p:nvSpPr>
          <p:spPr>
            <a:xfrm>
              <a:off x="3548" y="35937"/>
              <a:ext cx="3045750" cy="1279293"/>
            </a:xfrm>
            <a:prstGeom prst="roundRect">
              <a:avLst>
                <a:gd name="adj" fmla="val 10000"/>
              </a:avLst>
            </a:prstGeom>
            <a:solidFill>
              <a:srgbClr val="31859C"/>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Rounded Rectangle 4"/>
            <p:cNvSpPr/>
            <p:nvPr/>
          </p:nvSpPr>
          <p:spPr>
            <a:xfrm>
              <a:off x="3548" y="35937"/>
              <a:ext cx="3045750" cy="852862"/>
            </a:xfrm>
            <a:prstGeom prst="rect">
              <a:avLst/>
            </a:prstGeom>
            <a:noFill/>
          </p:spPr>
          <p:style>
            <a:lnRef idx="0">
              <a:scrgbClr r="0" g="0" b="0"/>
            </a:lnRef>
            <a:fillRef idx="0">
              <a:scrgbClr r="0" g="0" b="0"/>
            </a:fillRef>
            <a:effectRef idx="0">
              <a:scrgbClr r="0" g="0" b="0"/>
            </a:effectRef>
            <a:fontRef idx="minor">
              <a:schemeClr val="lt1"/>
            </a:fontRef>
          </p:style>
          <p:txBody>
            <a:bodyPr lIns="156464" tIns="156464" rIns="156464" bIns="83820" spcCol="1270"/>
            <a:lstStyle/>
            <a:p>
              <a:pPr defTabSz="977900" fontAlgn="auto">
                <a:lnSpc>
                  <a:spcPct val="90000"/>
                </a:lnSpc>
                <a:spcAft>
                  <a:spcPct val="35000"/>
                </a:spcAft>
                <a:defRPr/>
              </a:pPr>
              <a:r>
                <a:rPr lang="en-AU" sz="2400" b="1" dirty="0" smtClean="0"/>
                <a:t>Care Element</a:t>
              </a:r>
              <a:endParaRPr lang="en-US" sz="2400" dirty="0"/>
            </a:p>
          </p:txBody>
        </p:sp>
      </p:grpSp>
      <p:sp>
        <p:nvSpPr>
          <p:cNvPr id="72707" name="Title 1"/>
          <p:cNvSpPr>
            <a:spLocks noGrp="1"/>
          </p:cNvSpPr>
          <p:nvPr>
            <p:ph type="title"/>
          </p:nvPr>
        </p:nvSpPr>
        <p:spPr>
          <a:xfrm>
            <a:off x="250638" y="93913"/>
            <a:ext cx="5713412" cy="903287"/>
          </a:xfrm>
        </p:spPr>
        <p:txBody>
          <a:bodyPr/>
          <a:lstStyle/>
          <a:p>
            <a:pPr algn="l"/>
            <a:r>
              <a:rPr lang="en-AU" altLang="en-US" dirty="0" smtClean="0">
                <a:ea typeface="ＭＳ Ｐゴシック" pitchFamily="34" charset="-128"/>
              </a:rPr>
              <a:t>Intervention</a:t>
            </a:r>
          </a:p>
        </p:txBody>
      </p:sp>
      <p:grpSp>
        <p:nvGrpSpPr>
          <p:cNvPr id="72711" name="Group 7"/>
          <p:cNvGrpSpPr>
            <a:grpSpLocks/>
          </p:cNvGrpSpPr>
          <p:nvPr/>
        </p:nvGrpSpPr>
        <p:grpSpPr bwMode="auto">
          <a:xfrm>
            <a:off x="754060" y="2236305"/>
            <a:ext cx="8142290" cy="2620703"/>
            <a:chOff x="627375" y="854794"/>
            <a:chExt cx="3045750" cy="7616088"/>
          </a:xfrm>
        </p:grpSpPr>
        <p:sp>
          <p:nvSpPr>
            <p:cNvPr id="9" name="Rounded Rectangle 8"/>
            <p:cNvSpPr/>
            <p:nvPr/>
          </p:nvSpPr>
          <p:spPr>
            <a:xfrm>
              <a:off x="627375" y="887051"/>
              <a:ext cx="3045750" cy="7583831"/>
            </a:xfrm>
            <a:prstGeom prst="roundRect">
              <a:avLst>
                <a:gd name="adj" fmla="val 10000"/>
              </a:avLst>
            </a:prstGeom>
            <a:ln>
              <a:solidFill>
                <a:schemeClr val="accent5">
                  <a:lumMod val="75000"/>
                </a:schemeClr>
              </a:solidFill>
            </a:ln>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p:cNvSpPr/>
            <p:nvPr/>
          </p:nvSpPr>
          <p:spPr>
            <a:xfrm>
              <a:off x="685664" y="854794"/>
              <a:ext cx="2987461" cy="661612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marL="0" lvl="1" defTabSz="977900" fontAlgn="auto">
                <a:lnSpc>
                  <a:spcPct val="90000"/>
                </a:lnSpc>
                <a:spcAft>
                  <a:spcPct val="15000"/>
                </a:spcAft>
                <a:defRPr/>
              </a:pPr>
              <a:r>
                <a:rPr lang="en-AU" sz="2400" b="1" dirty="0"/>
                <a:t>T</a:t>
              </a:r>
              <a:r>
                <a:rPr lang="en-AU" sz="2400" dirty="0"/>
                <a:t>reatment: </a:t>
              </a:r>
              <a:r>
                <a:rPr lang="en-AU" sz="2400" b="1" dirty="0"/>
                <a:t>Fever</a:t>
              </a:r>
            </a:p>
            <a:p>
              <a:pPr marL="342900" lvl="1" indent="-342900" defTabSz="977900" fontAlgn="auto">
                <a:lnSpc>
                  <a:spcPct val="90000"/>
                </a:lnSpc>
                <a:spcAft>
                  <a:spcPct val="15000"/>
                </a:spcAft>
                <a:buFont typeface="Arial" panose="020B0604020202020204" pitchFamily="34" charset="0"/>
                <a:buChar char="•"/>
                <a:defRPr/>
              </a:pPr>
              <a:r>
                <a:rPr lang="en-AU" sz="2400" dirty="0"/>
                <a:t>All patients to have their temperature taken on arrival to ED and then at least four hourly whilst they remain in ED</a:t>
              </a:r>
            </a:p>
            <a:p>
              <a:pPr marL="342900" lvl="1" indent="-342900" defTabSz="977900" fontAlgn="auto">
                <a:lnSpc>
                  <a:spcPct val="90000"/>
                </a:lnSpc>
                <a:spcAft>
                  <a:spcPct val="15000"/>
                </a:spcAft>
                <a:buFont typeface="Arial" panose="020B0604020202020204" pitchFamily="34" charset="0"/>
                <a:buChar char="•"/>
                <a:defRPr/>
              </a:pPr>
              <a:endParaRPr lang="en-AU" sz="1600" dirty="0"/>
            </a:p>
            <a:p>
              <a:pPr marL="342900" lvl="1" indent="-342900" defTabSz="977900" fontAlgn="auto">
                <a:lnSpc>
                  <a:spcPct val="90000"/>
                </a:lnSpc>
                <a:spcAft>
                  <a:spcPct val="15000"/>
                </a:spcAft>
                <a:buFont typeface="Arial" panose="020B0604020202020204" pitchFamily="34" charset="0"/>
                <a:buChar char="•"/>
                <a:defRPr/>
              </a:pPr>
              <a:r>
                <a:rPr lang="en-AU" sz="2400" dirty="0"/>
                <a:t>Treat temperature 37.5°C or greater with Panadol within one hour</a:t>
              </a:r>
            </a:p>
          </p:txBody>
        </p:sp>
      </p:grpSp>
      <p:sp>
        <p:nvSpPr>
          <p:cNvPr id="20" name="Rectangle 19"/>
          <p:cNvSpPr/>
          <p:nvPr/>
        </p:nvSpPr>
        <p:spPr>
          <a:xfrm>
            <a:off x="0" y="1196975"/>
            <a:ext cx="9144000" cy="387350"/>
          </a:xfrm>
          <a:prstGeom prst="rect">
            <a:avLst/>
          </a:prstGeom>
          <a:solidFill>
            <a:srgbClr val="CD59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21" name="Rectangle 20"/>
          <p:cNvSpPr/>
          <p:nvPr/>
        </p:nvSpPr>
        <p:spPr>
          <a:xfrm>
            <a:off x="1254642" y="1177742"/>
            <a:ext cx="1477926" cy="406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20" y="1128944"/>
            <a:ext cx="950406" cy="52341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8271937"/>
      </p:ext>
    </p:extLst>
  </p:cSld>
  <p:clrMapOvr>
    <a:masterClrMapping/>
  </p:clrMapOvr>
  <p:transition spd="slow" advTm="60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70730" y="1645200"/>
            <a:ext cx="5015670" cy="1175293"/>
            <a:chOff x="3548" y="35937"/>
            <a:chExt cx="3045750" cy="1279293"/>
          </a:xfrm>
          <a:solidFill>
            <a:schemeClr val="accent2"/>
          </a:solidFill>
        </p:grpSpPr>
        <p:sp>
          <p:nvSpPr>
            <p:cNvPr id="12" name="Rounded Rectangle 11"/>
            <p:cNvSpPr/>
            <p:nvPr/>
          </p:nvSpPr>
          <p:spPr>
            <a:xfrm>
              <a:off x="3548" y="35937"/>
              <a:ext cx="3045750" cy="1279293"/>
            </a:xfrm>
            <a:prstGeom prst="roundRect">
              <a:avLst>
                <a:gd name="adj" fmla="val 10000"/>
              </a:avLst>
            </a:prstGeom>
            <a:solidFill>
              <a:srgbClr val="31859C"/>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Rounded Rectangle 4"/>
            <p:cNvSpPr/>
            <p:nvPr/>
          </p:nvSpPr>
          <p:spPr>
            <a:xfrm>
              <a:off x="3548" y="35937"/>
              <a:ext cx="3045750" cy="852862"/>
            </a:xfrm>
            <a:prstGeom prst="rect">
              <a:avLst/>
            </a:prstGeom>
            <a:noFill/>
          </p:spPr>
          <p:style>
            <a:lnRef idx="0">
              <a:scrgbClr r="0" g="0" b="0"/>
            </a:lnRef>
            <a:fillRef idx="0">
              <a:scrgbClr r="0" g="0" b="0"/>
            </a:fillRef>
            <a:effectRef idx="0">
              <a:scrgbClr r="0" g="0" b="0"/>
            </a:effectRef>
            <a:fontRef idx="minor">
              <a:schemeClr val="lt1"/>
            </a:fontRef>
          </p:style>
          <p:txBody>
            <a:bodyPr lIns="156464" tIns="156464" rIns="156464" bIns="83820" spcCol="1270"/>
            <a:lstStyle/>
            <a:p>
              <a:pPr defTabSz="977900" fontAlgn="auto">
                <a:lnSpc>
                  <a:spcPct val="90000"/>
                </a:lnSpc>
                <a:spcAft>
                  <a:spcPct val="35000"/>
                </a:spcAft>
                <a:defRPr/>
              </a:pPr>
              <a:r>
                <a:rPr lang="en-AU" sz="2400" b="1" dirty="0" smtClean="0"/>
                <a:t>Care Element</a:t>
              </a:r>
              <a:endParaRPr lang="en-US" sz="2400" dirty="0"/>
            </a:p>
          </p:txBody>
        </p:sp>
      </p:grpSp>
      <p:sp>
        <p:nvSpPr>
          <p:cNvPr id="72707" name="Title 1"/>
          <p:cNvSpPr>
            <a:spLocks noGrp="1"/>
          </p:cNvSpPr>
          <p:nvPr>
            <p:ph type="title"/>
          </p:nvPr>
        </p:nvSpPr>
        <p:spPr>
          <a:xfrm>
            <a:off x="250638" y="93913"/>
            <a:ext cx="5713412" cy="903287"/>
          </a:xfrm>
        </p:spPr>
        <p:txBody>
          <a:bodyPr/>
          <a:lstStyle/>
          <a:p>
            <a:pPr algn="l"/>
            <a:r>
              <a:rPr lang="en-AU" altLang="en-US" dirty="0" smtClean="0">
                <a:ea typeface="ＭＳ Ｐゴシック" pitchFamily="34" charset="-128"/>
              </a:rPr>
              <a:t>Intervention</a:t>
            </a:r>
          </a:p>
        </p:txBody>
      </p:sp>
      <p:grpSp>
        <p:nvGrpSpPr>
          <p:cNvPr id="72711" name="Group 7"/>
          <p:cNvGrpSpPr>
            <a:grpSpLocks/>
          </p:cNvGrpSpPr>
          <p:nvPr/>
        </p:nvGrpSpPr>
        <p:grpSpPr bwMode="auto">
          <a:xfrm>
            <a:off x="754060" y="2236305"/>
            <a:ext cx="8142290" cy="3535103"/>
            <a:chOff x="627375" y="854794"/>
            <a:chExt cx="3045750" cy="7616088"/>
          </a:xfrm>
        </p:grpSpPr>
        <p:sp>
          <p:nvSpPr>
            <p:cNvPr id="9" name="Rounded Rectangle 8"/>
            <p:cNvSpPr/>
            <p:nvPr/>
          </p:nvSpPr>
          <p:spPr>
            <a:xfrm>
              <a:off x="627375" y="887051"/>
              <a:ext cx="3045750" cy="7583831"/>
            </a:xfrm>
            <a:prstGeom prst="roundRect">
              <a:avLst>
                <a:gd name="adj" fmla="val 10000"/>
              </a:avLst>
            </a:prstGeom>
            <a:ln>
              <a:solidFill>
                <a:schemeClr val="accent5">
                  <a:lumMod val="75000"/>
                </a:schemeClr>
              </a:solidFill>
            </a:ln>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p:cNvSpPr/>
            <p:nvPr/>
          </p:nvSpPr>
          <p:spPr>
            <a:xfrm>
              <a:off x="685664" y="854794"/>
              <a:ext cx="2987461" cy="661612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marL="0" lvl="1" defTabSz="977900" fontAlgn="auto">
                <a:lnSpc>
                  <a:spcPct val="90000"/>
                </a:lnSpc>
                <a:spcAft>
                  <a:spcPct val="15000"/>
                </a:spcAft>
                <a:defRPr/>
              </a:pPr>
              <a:r>
                <a:rPr lang="en-AU" sz="2400" b="1" dirty="0"/>
                <a:t>T</a:t>
              </a:r>
              <a:r>
                <a:rPr lang="en-AU" sz="2400" dirty="0"/>
                <a:t>reatment: </a:t>
              </a:r>
              <a:r>
                <a:rPr lang="en-AU" sz="2400" b="1" dirty="0"/>
                <a:t>Glucose (Sugar)</a:t>
              </a:r>
            </a:p>
            <a:p>
              <a:pPr marL="342900" lvl="1" indent="-342900" defTabSz="977900" fontAlgn="auto">
                <a:lnSpc>
                  <a:spcPct val="90000"/>
                </a:lnSpc>
                <a:spcAft>
                  <a:spcPct val="15000"/>
                </a:spcAft>
                <a:buFont typeface="Arial" panose="020B0604020202020204" pitchFamily="34" charset="0"/>
                <a:buChar char="•"/>
                <a:defRPr/>
              </a:pPr>
              <a:r>
                <a:rPr lang="en-AU" sz="2400" dirty="0"/>
                <a:t>Formal venous Blood Glucose Level (BGL) to be sent to laboratory on admission to ED</a:t>
              </a:r>
            </a:p>
            <a:p>
              <a:pPr marL="342900" lvl="1" indent="-342900" defTabSz="977900" fontAlgn="auto">
                <a:lnSpc>
                  <a:spcPct val="90000"/>
                </a:lnSpc>
                <a:spcAft>
                  <a:spcPct val="15000"/>
                </a:spcAft>
                <a:buFont typeface="Arial" panose="020B0604020202020204" pitchFamily="34" charset="0"/>
                <a:buChar char="•"/>
                <a:defRPr/>
              </a:pPr>
              <a:endParaRPr lang="en-AU" sz="1600" dirty="0"/>
            </a:p>
            <a:p>
              <a:pPr marL="342900" lvl="1" indent="-342900" defTabSz="977900" fontAlgn="auto">
                <a:lnSpc>
                  <a:spcPct val="90000"/>
                </a:lnSpc>
                <a:spcAft>
                  <a:spcPct val="15000"/>
                </a:spcAft>
                <a:buFont typeface="Arial" panose="020B0604020202020204" pitchFamily="34" charset="0"/>
                <a:buChar char="•"/>
                <a:defRPr/>
              </a:pPr>
              <a:r>
                <a:rPr lang="en-AU" sz="2400" dirty="0"/>
                <a:t>Record finger prick BGL on admission and monitor finger prick BGL every 6 hours (or greater if elevated)</a:t>
              </a:r>
            </a:p>
            <a:p>
              <a:pPr marL="342900" lvl="1" indent="-342900" defTabSz="977900" fontAlgn="auto">
                <a:lnSpc>
                  <a:spcPct val="90000"/>
                </a:lnSpc>
                <a:spcAft>
                  <a:spcPct val="15000"/>
                </a:spcAft>
                <a:buFont typeface="Arial" panose="020B0604020202020204" pitchFamily="34" charset="0"/>
                <a:buChar char="•"/>
                <a:defRPr/>
              </a:pPr>
              <a:endParaRPr lang="en-AU" sz="1600" dirty="0"/>
            </a:p>
            <a:p>
              <a:pPr marL="342900" lvl="1" indent="-342900" defTabSz="977900" fontAlgn="auto">
                <a:lnSpc>
                  <a:spcPct val="90000"/>
                </a:lnSpc>
                <a:spcAft>
                  <a:spcPct val="15000"/>
                </a:spcAft>
                <a:buFont typeface="Arial" panose="020B0604020202020204" pitchFamily="34" charset="0"/>
                <a:buChar char="•"/>
                <a:defRPr/>
              </a:pPr>
              <a:r>
                <a:rPr lang="en-AU" sz="2400" dirty="0"/>
                <a:t>Administer insulin to all patients with BGL &gt; 10 </a:t>
              </a:r>
              <a:r>
                <a:rPr lang="en-AU" sz="2400" dirty="0" err="1"/>
                <a:t>mMol</a:t>
              </a:r>
              <a:r>
                <a:rPr lang="en-AU" sz="2400" dirty="0"/>
                <a:t>/L within one hour</a:t>
              </a:r>
            </a:p>
          </p:txBody>
        </p:sp>
      </p:grpSp>
      <p:sp>
        <p:nvSpPr>
          <p:cNvPr id="20" name="Rectangle 19"/>
          <p:cNvSpPr/>
          <p:nvPr/>
        </p:nvSpPr>
        <p:spPr>
          <a:xfrm>
            <a:off x="0" y="1196975"/>
            <a:ext cx="9144000" cy="387350"/>
          </a:xfrm>
          <a:prstGeom prst="rect">
            <a:avLst/>
          </a:prstGeom>
          <a:solidFill>
            <a:srgbClr val="CD59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21" name="Rectangle 20"/>
          <p:cNvSpPr/>
          <p:nvPr/>
        </p:nvSpPr>
        <p:spPr>
          <a:xfrm>
            <a:off x="1254642" y="1177742"/>
            <a:ext cx="1477926" cy="406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20" y="1128944"/>
            <a:ext cx="950406" cy="523412"/>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1999501"/>
      </p:ext>
    </p:extLst>
  </p:cSld>
  <p:clrMapOvr>
    <a:masterClrMapping/>
  </p:clrMapOvr>
  <p:transition spd="slow" advTm="776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70730" y="1645200"/>
            <a:ext cx="5015670" cy="1175293"/>
            <a:chOff x="3548" y="35937"/>
            <a:chExt cx="3045750" cy="1279293"/>
          </a:xfrm>
          <a:solidFill>
            <a:schemeClr val="accent2"/>
          </a:solidFill>
        </p:grpSpPr>
        <p:sp>
          <p:nvSpPr>
            <p:cNvPr id="12" name="Rounded Rectangle 11"/>
            <p:cNvSpPr/>
            <p:nvPr/>
          </p:nvSpPr>
          <p:spPr>
            <a:xfrm>
              <a:off x="3548" y="35937"/>
              <a:ext cx="3045750" cy="1279293"/>
            </a:xfrm>
            <a:prstGeom prst="roundRect">
              <a:avLst>
                <a:gd name="adj" fmla="val 10000"/>
              </a:avLst>
            </a:prstGeom>
            <a:solidFill>
              <a:srgbClr val="31859C"/>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Rounded Rectangle 4"/>
            <p:cNvSpPr/>
            <p:nvPr/>
          </p:nvSpPr>
          <p:spPr>
            <a:xfrm>
              <a:off x="3548" y="35937"/>
              <a:ext cx="3045750" cy="852862"/>
            </a:xfrm>
            <a:prstGeom prst="rect">
              <a:avLst/>
            </a:prstGeom>
            <a:noFill/>
          </p:spPr>
          <p:style>
            <a:lnRef idx="0">
              <a:scrgbClr r="0" g="0" b="0"/>
            </a:lnRef>
            <a:fillRef idx="0">
              <a:scrgbClr r="0" g="0" b="0"/>
            </a:fillRef>
            <a:effectRef idx="0">
              <a:scrgbClr r="0" g="0" b="0"/>
            </a:effectRef>
            <a:fontRef idx="minor">
              <a:schemeClr val="lt1"/>
            </a:fontRef>
          </p:style>
          <p:txBody>
            <a:bodyPr lIns="156464" tIns="156464" rIns="156464" bIns="83820" spcCol="1270"/>
            <a:lstStyle/>
            <a:p>
              <a:pPr defTabSz="977900" fontAlgn="auto">
                <a:lnSpc>
                  <a:spcPct val="90000"/>
                </a:lnSpc>
                <a:spcAft>
                  <a:spcPct val="35000"/>
                </a:spcAft>
                <a:defRPr/>
              </a:pPr>
              <a:r>
                <a:rPr lang="en-AU" sz="2400" b="1" dirty="0" smtClean="0"/>
                <a:t>Care Element</a:t>
              </a:r>
              <a:endParaRPr lang="en-US" sz="2400" dirty="0"/>
            </a:p>
          </p:txBody>
        </p:sp>
      </p:grpSp>
      <p:sp>
        <p:nvSpPr>
          <p:cNvPr id="72707" name="Title 1"/>
          <p:cNvSpPr>
            <a:spLocks noGrp="1"/>
          </p:cNvSpPr>
          <p:nvPr>
            <p:ph type="title"/>
          </p:nvPr>
        </p:nvSpPr>
        <p:spPr>
          <a:xfrm>
            <a:off x="250638" y="93913"/>
            <a:ext cx="5713412" cy="903287"/>
          </a:xfrm>
        </p:spPr>
        <p:txBody>
          <a:bodyPr/>
          <a:lstStyle/>
          <a:p>
            <a:pPr algn="l"/>
            <a:r>
              <a:rPr lang="en-AU" altLang="en-US" dirty="0" smtClean="0">
                <a:ea typeface="ＭＳ Ｐゴシック" pitchFamily="34" charset="-128"/>
              </a:rPr>
              <a:t>Intervention</a:t>
            </a:r>
          </a:p>
        </p:txBody>
      </p:sp>
      <p:grpSp>
        <p:nvGrpSpPr>
          <p:cNvPr id="72711" name="Group 7"/>
          <p:cNvGrpSpPr>
            <a:grpSpLocks/>
          </p:cNvGrpSpPr>
          <p:nvPr/>
        </p:nvGrpSpPr>
        <p:grpSpPr bwMode="auto">
          <a:xfrm>
            <a:off x="754060" y="2236306"/>
            <a:ext cx="8142290" cy="3618230"/>
            <a:chOff x="627375" y="854794"/>
            <a:chExt cx="3045750" cy="7616088"/>
          </a:xfrm>
        </p:grpSpPr>
        <p:sp>
          <p:nvSpPr>
            <p:cNvPr id="9" name="Rounded Rectangle 8"/>
            <p:cNvSpPr/>
            <p:nvPr/>
          </p:nvSpPr>
          <p:spPr>
            <a:xfrm>
              <a:off x="627375" y="887051"/>
              <a:ext cx="3045750" cy="7583831"/>
            </a:xfrm>
            <a:prstGeom prst="roundRect">
              <a:avLst>
                <a:gd name="adj" fmla="val 10000"/>
              </a:avLst>
            </a:prstGeom>
            <a:ln>
              <a:solidFill>
                <a:schemeClr val="accent5">
                  <a:lumMod val="75000"/>
                </a:schemeClr>
              </a:solidFill>
            </a:ln>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p:cNvSpPr/>
            <p:nvPr/>
          </p:nvSpPr>
          <p:spPr>
            <a:xfrm>
              <a:off x="685664" y="854794"/>
              <a:ext cx="2987461" cy="661612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marL="0" lvl="1" defTabSz="977900" fontAlgn="auto">
                <a:lnSpc>
                  <a:spcPct val="90000"/>
                </a:lnSpc>
                <a:spcAft>
                  <a:spcPct val="15000"/>
                </a:spcAft>
                <a:defRPr/>
              </a:pPr>
              <a:r>
                <a:rPr lang="en-AU" sz="2400" b="1" dirty="0"/>
                <a:t>T</a:t>
              </a:r>
              <a:r>
                <a:rPr lang="en-AU" sz="2400" dirty="0"/>
                <a:t>reatment: </a:t>
              </a:r>
              <a:r>
                <a:rPr lang="en-AU" sz="2400" b="1" dirty="0"/>
                <a:t>Swallowing</a:t>
              </a:r>
            </a:p>
            <a:p>
              <a:pPr marL="342900" lvl="1" indent="-342900" defTabSz="977900" fontAlgn="auto">
                <a:lnSpc>
                  <a:spcPct val="90000"/>
                </a:lnSpc>
                <a:spcAft>
                  <a:spcPct val="15000"/>
                </a:spcAft>
                <a:buFont typeface="Arial" panose="020B0604020202020204" pitchFamily="34" charset="0"/>
                <a:buChar char="•"/>
                <a:defRPr/>
              </a:pPr>
              <a:r>
                <a:rPr lang="en-AU" sz="2400" dirty="0"/>
                <a:t>Patients remain NBM until a swallow screen by non- Speech Pathologist (SP) or swallow assessment by SP performed</a:t>
              </a:r>
            </a:p>
            <a:p>
              <a:pPr marL="342900" lvl="1" indent="-342900" defTabSz="977900" fontAlgn="auto">
                <a:lnSpc>
                  <a:spcPct val="90000"/>
                </a:lnSpc>
                <a:spcAft>
                  <a:spcPct val="15000"/>
                </a:spcAft>
                <a:buFont typeface="Arial" panose="020B0604020202020204" pitchFamily="34" charset="0"/>
                <a:buChar char="•"/>
                <a:defRPr/>
              </a:pPr>
              <a:endParaRPr lang="en-AU" sz="1600" dirty="0"/>
            </a:p>
            <a:p>
              <a:pPr marL="342900" lvl="1" indent="-342900" defTabSz="977900" fontAlgn="auto">
                <a:lnSpc>
                  <a:spcPct val="90000"/>
                </a:lnSpc>
                <a:spcAft>
                  <a:spcPct val="15000"/>
                </a:spcAft>
                <a:buFont typeface="Arial" panose="020B0604020202020204" pitchFamily="34" charset="0"/>
                <a:buChar char="•"/>
                <a:defRPr/>
              </a:pPr>
              <a:r>
                <a:rPr lang="en-AU" sz="2400" dirty="0"/>
                <a:t>No oral food or fluids or meds to be given prior to swallow screen by non-SP or swallow assessment by SP</a:t>
              </a:r>
            </a:p>
            <a:p>
              <a:pPr marL="342900" lvl="1" indent="-342900" defTabSz="977900" fontAlgn="auto">
                <a:lnSpc>
                  <a:spcPct val="90000"/>
                </a:lnSpc>
                <a:spcAft>
                  <a:spcPct val="15000"/>
                </a:spcAft>
                <a:buFont typeface="Arial" panose="020B0604020202020204" pitchFamily="34" charset="0"/>
                <a:buChar char="•"/>
                <a:defRPr/>
              </a:pPr>
              <a:endParaRPr lang="en-AU" sz="1600" dirty="0"/>
            </a:p>
            <a:p>
              <a:pPr marL="342900" lvl="1" indent="-342900" defTabSz="977900" fontAlgn="auto">
                <a:lnSpc>
                  <a:spcPct val="90000"/>
                </a:lnSpc>
                <a:spcAft>
                  <a:spcPct val="15000"/>
                </a:spcAft>
                <a:buFont typeface="Arial" panose="020B0604020202020204" pitchFamily="34" charset="0"/>
                <a:buChar char="•"/>
                <a:defRPr/>
              </a:pPr>
              <a:r>
                <a:rPr lang="en-AU" sz="2400" dirty="0"/>
                <a:t>All patients who fail the screen are assessed by a SP</a:t>
              </a:r>
            </a:p>
          </p:txBody>
        </p:sp>
      </p:grpSp>
      <p:sp>
        <p:nvSpPr>
          <p:cNvPr id="20" name="Rectangle 19"/>
          <p:cNvSpPr/>
          <p:nvPr/>
        </p:nvSpPr>
        <p:spPr>
          <a:xfrm>
            <a:off x="0" y="1196975"/>
            <a:ext cx="9144000" cy="387350"/>
          </a:xfrm>
          <a:prstGeom prst="rect">
            <a:avLst/>
          </a:prstGeom>
          <a:solidFill>
            <a:srgbClr val="CD59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21" name="Rectangle 20"/>
          <p:cNvSpPr/>
          <p:nvPr/>
        </p:nvSpPr>
        <p:spPr>
          <a:xfrm>
            <a:off x="1254642" y="1177742"/>
            <a:ext cx="1477926" cy="406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20" y="1128944"/>
            <a:ext cx="950406" cy="52341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6677091"/>
      </p:ext>
    </p:extLst>
  </p:cSld>
  <p:clrMapOvr>
    <a:masterClrMapping/>
  </p:clrMapOvr>
  <p:transition spd="slow" advTm="57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70730" y="1645200"/>
            <a:ext cx="5015670" cy="1175293"/>
            <a:chOff x="3548" y="35937"/>
            <a:chExt cx="3045750" cy="1279293"/>
          </a:xfrm>
          <a:solidFill>
            <a:schemeClr val="accent2"/>
          </a:solidFill>
        </p:grpSpPr>
        <p:sp>
          <p:nvSpPr>
            <p:cNvPr id="12" name="Rounded Rectangle 11"/>
            <p:cNvSpPr/>
            <p:nvPr/>
          </p:nvSpPr>
          <p:spPr>
            <a:xfrm>
              <a:off x="3548" y="35937"/>
              <a:ext cx="3045750" cy="1279293"/>
            </a:xfrm>
            <a:prstGeom prst="roundRect">
              <a:avLst>
                <a:gd name="adj" fmla="val 10000"/>
              </a:avLst>
            </a:prstGeom>
            <a:solidFill>
              <a:srgbClr val="31859C"/>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3" name="Rounded Rectangle 4"/>
            <p:cNvSpPr/>
            <p:nvPr/>
          </p:nvSpPr>
          <p:spPr>
            <a:xfrm>
              <a:off x="3548" y="35937"/>
              <a:ext cx="3045750" cy="852862"/>
            </a:xfrm>
            <a:prstGeom prst="rect">
              <a:avLst/>
            </a:prstGeom>
            <a:noFill/>
          </p:spPr>
          <p:style>
            <a:lnRef idx="0">
              <a:scrgbClr r="0" g="0" b="0"/>
            </a:lnRef>
            <a:fillRef idx="0">
              <a:scrgbClr r="0" g="0" b="0"/>
            </a:fillRef>
            <a:effectRef idx="0">
              <a:scrgbClr r="0" g="0" b="0"/>
            </a:effectRef>
            <a:fontRef idx="minor">
              <a:schemeClr val="lt1"/>
            </a:fontRef>
          </p:style>
          <p:txBody>
            <a:bodyPr lIns="156464" tIns="156464" rIns="156464" bIns="83820" spcCol="1270"/>
            <a:lstStyle/>
            <a:p>
              <a:pPr defTabSz="977900" fontAlgn="auto">
                <a:lnSpc>
                  <a:spcPct val="90000"/>
                </a:lnSpc>
                <a:spcAft>
                  <a:spcPct val="35000"/>
                </a:spcAft>
                <a:defRPr/>
              </a:pPr>
              <a:r>
                <a:rPr lang="en-AU" sz="2400" b="1" dirty="0" smtClean="0"/>
                <a:t>Care Element</a:t>
              </a:r>
              <a:endParaRPr lang="en-US" sz="2400" dirty="0"/>
            </a:p>
          </p:txBody>
        </p:sp>
      </p:grpSp>
      <p:sp>
        <p:nvSpPr>
          <p:cNvPr id="72707" name="Title 1"/>
          <p:cNvSpPr>
            <a:spLocks noGrp="1"/>
          </p:cNvSpPr>
          <p:nvPr>
            <p:ph type="title"/>
          </p:nvPr>
        </p:nvSpPr>
        <p:spPr>
          <a:xfrm>
            <a:off x="250638" y="93913"/>
            <a:ext cx="5713412" cy="903287"/>
          </a:xfrm>
        </p:spPr>
        <p:txBody>
          <a:bodyPr/>
          <a:lstStyle/>
          <a:p>
            <a:pPr algn="l"/>
            <a:r>
              <a:rPr lang="en-AU" altLang="en-US" dirty="0" smtClean="0">
                <a:ea typeface="ＭＳ Ｐゴシック" pitchFamily="34" charset="-128"/>
              </a:rPr>
              <a:t>Intervention</a:t>
            </a:r>
          </a:p>
        </p:txBody>
      </p:sp>
      <p:grpSp>
        <p:nvGrpSpPr>
          <p:cNvPr id="72711" name="Group 7"/>
          <p:cNvGrpSpPr>
            <a:grpSpLocks/>
          </p:cNvGrpSpPr>
          <p:nvPr/>
        </p:nvGrpSpPr>
        <p:grpSpPr bwMode="auto">
          <a:xfrm>
            <a:off x="754060" y="2236305"/>
            <a:ext cx="8142290" cy="2632578"/>
            <a:chOff x="627375" y="854794"/>
            <a:chExt cx="3045750" cy="7616088"/>
          </a:xfrm>
        </p:grpSpPr>
        <p:sp>
          <p:nvSpPr>
            <p:cNvPr id="9" name="Rounded Rectangle 8"/>
            <p:cNvSpPr/>
            <p:nvPr/>
          </p:nvSpPr>
          <p:spPr>
            <a:xfrm>
              <a:off x="627375" y="887051"/>
              <a:ext cx="3045750" cy="7583831"/>
            </a:xfrm>
            <a:prstGeom prst="roundRect">
              <a:avLst>
                <a:gd name="adj" fmla="val 10000"/>
              </a:avLst>
            </a:prstGeom>
            <a:ln>
              <a:solidFill>
                <a:schemeClr val="accent5">
                  <a:lumMod val="75000"/>
                </a:schemeClr>
              </a:solidFill>
            </a:ln>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p:cNvSpPr/>
            <p:nvPr/>
          </p:nvSpPr>
          <p:spPr>
            <a:xfrm>
              <a:off x="685664" y="854794"/>
              <a:ext cx="2987461" cy="661612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marL="0" lvl="1" defTabSz="977900" fontAlgn="auto">
                <a:lnSpc>
                  <a:spcPct val="90000"/>
                </a:lnSpc>
                <a:spcAft>
                  <a:spcPct val="15000"/>
                </a:spcAft>
                <a:defRPr/>
              </a:pPr>
              <a:r>
                <a:rPr lang="en-AU" sz="2400" b="1" dirty="0"/>
                <a:t>T</a:t>
              </a:r>
              <a:r>
                <a:rPr lang="en-AU" sz="2400" dirty="0"/>
                <a:t>ransfer:</a:t>
              </a:r>
              <a:endParaRPr lang="en-AU" sz="2400" b="1" dirty="0"/>
            </a:p>
            <a:p>
              <a:pPr marL="342900" lvl="1" indent="-342900" defTabSz="977900" fontAlgn="auto">
                <a:lnSpc>
                  <a:spcPct val="90000"/>
                </a:lnSpc>
                <a:spcAft>
                  <a:spcPct val="15000"/>
                </a:spcAft>
                <a:buFont typeface="Arial" panose="020B0604020202020204" pitchFamily="34" charset="0"/>
                <a:buChar char="•"/>
                <a:defRPr/>
              </a:pPr>
              <a:r>
                <a:rPr lang="en-AU" sz="2400" dirty="0"/>
                <a:t>All patients with stroke to be discharged from ED within 4 hours</a:t>
              </a:r>
            </a:p>
            <a:p>
              <a:pPr marL="342900" lvl="1" indent="-342900" defTabSz="977900" fontAlgn="auto">
                <a:lnSpc>
                  <a:spcPct val="90000"/>
                </a:lnSpc>
                <a:spcAft>
                  <a:spcPct val="15000"/>
                </a:spcAft>
                <a:buFont typeface="Arial" panose="020B0604020202020204" pitchFamily="34" charset="0"/>
                <a:buChar char="•"/>
                <a:defRPr/>
              </a:pPr>
              <a:endParaRPr lang="en-AU" sz="1600" dirty="0"/>
            </a:p>
            <a:p>
              <a:pPr marL="342900" lvl="1" indent="-342900" defTabSz="977900" fontAlgn="auto">
                <a:lnSpc>
                  <a:spcPct val="90000"/>
                </a:lnSpc>
                <a:spcAft>
                  <a:spcPct val="15000"/>
                </a:spcAft>
                <a:buFont typeface="Arial" panose="020B0604020202020204" pitchFamily="34" charset="0"/>
                <a:buChar char="•"/>
                <a:defRPr/>
              </a:pPr>
              <a:r>
                <a:rPr lang="en-AU" sz="2400" dirty="0"/>
                <a:t>All patients with stroke to be admitted to the hospital's stroke unit</a:t>
              </a:r>
            </a:p>
          </p:txBody>
        </p:sp>
      </p:grpSp>
      <p:sp>
        <p:nvSpPr>
          <p:cNvPr id="20" name="Rectangle 19"/>
          <p:cNvSpPr/>
          <p:nvPr/>
        </p:nvSpPr>
        <p:spPr>
          <a:xfrm>
            <a:off x="0" y="1196975"/>
            <a:ext cx="9144000" cy="387350"/>
          </a:xfrm>
          <a:prstGeom prst="rect">
            <a:avLst/>
          </a:prstGeom>
          <a:solidFill>
            <a:srgbClr val="CD59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21" name="Rectangle 20"/>
          <p:cNvSpPr/>
          <p:nvPr/>
        </p:nvSpPr>
        <p:spPr>
          <a:xfrm>
            <a:off x="1254642" y="1177742"/>
            <a:ext cx="1477926" cy="406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20" y="1128944"/>
            <a:ext cx="950406" cy="52341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4293677"/>
      </p:ext>
    </p:extLst>
  </p:cSld>
  <p:clrMapOvr>
    <a:masterClrMapping/>
  </p:clrMapOvr>
  <p:transition spd="slow" advTm="32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le 1"/>
          <p:cNvSpPr>
            <a:spLocks noGrp="1"/>
          </p:cNvSpPr>
          <p:nvPr>
            <p:ph type="title"/>
          </p:nvPr>
        </p:nvSpPr>
        <p:spPr>
          <a:xfrm>
            <a:off x="250638" y="93913"/>
            <a:ext cx="5713412" cy="903287"/>
          </a:xfrm>
        </p:spPr>
        <p:txBody>
          <a:bodyPr/>
          <a:lstStyle/>
          <a:p>
            <a:pPr algn="l"/>
            <a:r>
              <a:rPr lang="en-AU" altLang="en-US" dirty="0" smtClean="0">
                <a:ea typeface="ＭＳ Ｐゴシック" pitchFamily="34" charset="-128"/>
              </a:rPr>
              <a:t>Questions?</a:t>
            </a:r>
          </a:p>
        </p:txBody>
      </p:sp>
      <p:sp>
        <p:nvSpPr>
          <p:cNvPr id="20" name="Rectangle 19"/>
          <p:cNvSpPr/>
          <p:nvPr/>
        </p:nvSpPr>
        <p:spPr>
          <a:xfrm>
            <a:off x="0" y="1196975"/>
            <a:ext cx="9144000" cy="387350"/>
          </a:xfrm>
          <a:prstGeom prst="rect">
            <a:avLst/>
          </a:prstGeom>
          <a:solidFill>
            <a:srgbClr val="CD59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AU" dirty="0"/>
          </a:p>
        </p:txBody>
      </p:sp>
      <p:sp>
        <p:nvSpPr>
          <p:cNvPr id="21" name="Rectangle 20"/>
          <p:cNvSpPr/>
          <p:nvPr/>
        </p:nvSpPr>
        <p:spPr>
          <a:xfrm>
            <a:off x="1254642" y="1177742"/>
            <a:ext cx="1477926" cy="406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5320" y="1128944"/>
            <a:ext cx="950406" cy="523412"/>
          </a:xfrm>
          <a:prstGeom prst="rect">
            <a:avLst/>
          </a:prstGeom>
        </p:spPr>
      </p:pic>
      <p:sp>
        <p:nvSpPr>
          <p:cNvPr id="2" name="Rectangle 1"/>
          <p:cNvSpPr/>
          <p:nvPr/>
        </p:nvSpPr>
        <p:spPr>
          <a:xfrm>
            <a:off x="251079" y="2564904"/>
            <a:ext cx="8641842" cy="1200329"/>
          </a:xfrm>
          <a:prstGeom prst="rect">
            <a:avLst/>
          </a:prstGeom>
        </p:spPr>
        <p:txBody>
          <a:bodyPr wrap="square">
            <a:spAutoFit/>
          </a:bodyPr>
          <a:lstStyle/>
          <a:p>
            <a:pPr algn="ctr"/>
            <a:r>
              <a:rPr lang="en-AU" sz="2400" dirty="0">
                <a:solidFill>
                  <a:schemeClr val="dk1">
                    <a:hueOff val="0"/>
                    <a:satOff val="0"/>
                    <a:lumOff val="0"/>
                    <a:alphaOff val="0"/>
                  </a:schemeClr>
                </a:solidFill>
              </a:rPr>
              <a:t>T3 </a:t>
            </a:r>
            <a:r>
              <a:rPr lang="en-AU" sz="2400" dirty="0" smtClean="0">
                <a:solidFill>
                  <a:schemeClr val="dk1">
                    <a:hueOff val="0"/>
                    <a:satOff val="0"/>
                    <a:lumOff val="0"/>
                    <a:alphaOff val="0"/>
                  </a:schemeClr>
                </a:solidFill>
              </a:rPr>
              <a:t>NursingResearchInstitute</a:t>
            </a:r>
          </a:p>
          <a:p>
            <a:endParaRPr lang="en-AU" sz="2400" dirty="0">
              <a:solidFill>
                <a:schemeClr val="dk1">
                  <a:hueOff val="0"/>
                  <a:satOff val="0"/>
                  <a:lumOff val="0"/>
                  <a:alphaOff val="0"/>
                </a:schemeClr>
              </a:solidFill>
            </a:endParaRPr>
          </a:p>
          <a:p>
            <a:pPr algn="ctr"/>
            <a:r>
              <a:rPr lang="en-AU" sz="2400" dirty="0" smtClean="0">
                <a:solidFill>
                  <a:schemeClr val="dk1">
                    <a:hueOff val="0"/>
                    <a:satOff val="0"/>
                    <a:lumOff val="0"/>
                    <a:alphaOff val="0"/>
                  </a:schemeClr>
                </a:solidFill>
              </a:rPr>
              <a:t> </a:t>
            </a:r>
            <a:r>
              <a:rPr lang="en-AU" sz="2400" dirty="0" smtClean="0">
                <a:solidFill>
                  <a:schemeClr val="dk1">
                    <a:hueOff val="0"/>
                    <a:satOff val="0"/>
                    <a:lumOff val="0"/>
                    <a:alphaOff val="0"/>
                  </a:schemeClr>
                </a:solidFill>
                <a:hlinkClick r:id="rId6"/>
              </a:rPr>
              <a:t>T3.NRI@acu.edu.au</a:t>
            </a:r>
            <a:r>
              <a:rPr lang="en-AU" sz="2400" dirty="0" smtClean="0">
                <a:solidFill>
                  <a:schemeClr val="dk1">
                    <a:hueOff val="0"/>
                    <a:satOff val="0"/>
                    <a:lumOff val="0"/>
                    <a:alphaOff val="0"/>
                  </a:schemeClr>
                </a:solidFill>
              </a:rPr>
              <a:t> </a:t>
            </a:r>
            <a:endParaRPr lang="en-AU" sz="2400" dirty="0">
              <a:solidFill>
                <a:schemeClr val="dk1">
                  <a:hueOff val="0"/>
                  <a:satOff val="0"/>
                  <a:lumOff val="0"/>
                  <a:alphaOff val="0"/>
                </a:schemeClr>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7596093"/>
      </p:ext>
    </p:extLst>
  </p:cSld>
  <p:clrMapOvr>
    <a:masterClrMapping/>
  </p:clrMapOvr>
  <p:transition spd="slow" advTm="242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TotalTime>
  <Words>1524</Words>
  <Application>Microsoft Office PowerPoint</Application>
  <PresentationFormat>On-screen Show (4:3)</PresentationFormat>
  <Paragraphs>91</Paragraphs>
  <Slides>8</Slides>
  <Notes>8</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Intervention</vt:lpstr>
      <vt:lpstr>Intervention</vt:lpstr>
      <vt:lpstr>Intervention</vt:lpstr>
      <vt:lpstr>Intervention</vt:lpstr>
      <vt:lpstr>Intervention</vt:lpstr>
      <vt:lpstr>Intervention</vt:lpstr>
      <vt:lpstr>Questions?</vt:lpstr>
    </vt:vector>
  </TitlesOfParts>
  <Company>Australian Catholic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43</cp:revision>
  <cp:lastPrinted>2015-02-19T07:42:58Z</cp:lastPrinted>
  <dcterms:created xsi:type="dcterms:W3CDTF">2015-02-05T23:15:43Z</dcterms:created>
  <dcterms:modified xsi:type="dcterms:W3CDTF">2017-11-23T23:00:00Z</dcterms:modified>
</cp:coreProperties>
</file>