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2" r:id="rId2"/>
  </p:sldMasterIdLst>
  <p:notesMasterIdLst>
    <p:notesMasterId r:id="rId25"/>
  </p:notesMasterIdLst>
  <p:handoutMasterIdLst>
    <p:handoutMasterId r:id="rId26"/>
  </p:handoutMasterIdLst>
  <p:sldIdLst>
    <p:sldId id="522" r:id="rId3"/>
    <p:sldId id="603" r:id="rId4"/>
    <p:sldId id="581" r:id="rId5"/>
    <p:sldId id="606" r:id="rId6"/>
    <p:sldId id="653" r:id="rId7"/>
    <p:sldId id="654" r:id="rId8"/>
    <p:sldId id="655" r:id="rId9"/>
    <p:sldId id="367" r:id="rId10"/>
    <p:sldId id="615" r:id="rId11"/>
    <p:sldId id="614" r:id="rId12"/>
    <p:sldId id="613" r:id="rId13"/>
    <p:sldId id="612" r:id="rId14"/>
    <p:sldId id="611" r:id="rId15"/>
    <p:sldId id="610" r:id="rId16"/>
    <p:sldId id="656" r:id="rId17"/>
    <p:sldId id="634" r:id="rId18"/>
    <p:sldId id="639" r:id="rId19"/>
    <p:sldId id="641" r:id="rId20"/>
    <p:sldId id="644" r:id="rId21"/>
    <p:sldId id="647" r:id="rId22"/>
    <p:sldId id="649" r:id="rId23"/>
    <p:sldId id="657" r:id="rId24"/>
  </p:sldIdLst>
  <p:sldSz cx="9144000" cy="6858000" type="screen4x3"/>
  <p:notesSz cx="6807200" cy="9939338"/>
  <p:defaultTextStyle>
    <a:defPPr>
      <a:defRPr lang="en-US"/>
    </a:defPPr>
    <a:lvl1pPr algn="l" defTabSz="457200" rtl="0" fontAlgn="base">
      <a:spcBef>
        <a:spcPct val="0"/>
      </a:spcBef>
      <a:spcAft>
        <a:spcPct val="0"/>
      </a:spcAft>
      <a:defRPr kern="1200">
        <a:solidFill>
          <a:schemeClr val="tx1"/>
        </a:solidFill>
        <a:latin typeface="Calibri" pitchFamily="34" charset="0"/>
        <a:ea typeface="+mn-ea"/>
        <a:cs typeface="Arial" charset="0"/>
      </a:defRPr>
    </a:lvl1pPr>
    <a:lvl2pPr marL="457200" algn="l" defTabSz="457200" rtl="0" fontAlgn="base">
      <a:spcBef>
        <a:spcPct val="0"/>
      </a:spcBef>
      <a:spcAft>
        <a:spcPct val="0"/>
      </a:spcAft>
      <a:defRPr kern="1200">
        <a:solidFill>
          <a:schemeClr val="tx1"/>
        </a:solidFill>
        <a:latin typeface="Calibri" pitchFamily="34" charset="0"/>
        <a:ea typeface="+mn-ea"/>
        <a:cs typeface="Arial" charset="0"/>
      </a:defRPr>
    </a:lvl2pPr>
    <a:lvl3pPr marL="914400" algn="l" defTabSz="457200" rtl="0" fontAlgn="base">
      <a:spcBef>
        <a:spcPct val="0"/>
      </a:spcBef>
      <a:spcAft>
        <a:spcPct val="0"/>
      </a:spcAft>
      <a:defRPr kern="1200">
        <a:solidFill>
          <a:schemeClr val="tx1"/>
        </a:solidFill>
        <a:latin typeface="Calibri" pitchFamily="34" charset="0"/>
        <a:ea typeface="+mn-ea"/>
        <a:cs typeface="Arial" charset="0"/>
      </a:defRPr>
    </a:lvl3pPr>
    <a:lvl4pPr marL="1371600" algn="l" defTabSz="457200" rtl="0" fontAlgn="base">
      <a:spcBef>
        <a:spcPct val="0"/>
      </a:spcBef>
      <a:spcAft>
        <a:spcPct val="0"/>
      </a:spcAft>
      <a:defRPr kern="1200">
        <a:solidFill>
          <a:schemeClr val="tx1"/>
        </a:solidFill>
        <a:latin typeface="Calibri" pitchFamily="34" charset="0"/>
        <a:ea typeface="+mn-ea"/>
        <a:cs typeface="Arial" charset="0"/>
      </a:defRPr>
    </a:lvl4pPr>
    <a:lvl5pPr marL="1828800" algn="l" defTabSz="457200"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modifyVerifier cryptProviderType="rsaFull" cryptAlgorithmClass="hash" cryptAlgorithmType="typeAny" cryptAlgorithmSid="4" spinCount="100000" saltData="lFnut/Y3aVH3QYqmK7agpQ==" hashData="803on6F3/RzStiSU0pNrlA2ROsY="/>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CU" initials="AC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59C"/>
    <a:srgbClr val="CD5925"/>
    <a:srgbClr val="93C4ED"/>
    <a:srgbClr val="3795AF"/>
    <a:srgbClr val="7FA3CF"/>
    <a:srgbClr val="B8C7E8"/>
    <a:srgbClr val="91AFDF"/>
    <a:srgbClr val="99CCFF"/>
    <a:srgbClr val="66CC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95560" autoAdjust="0"/>
  </p:normalViewPr>
  <p:slideViewPr>
    <p:cSldViewPr snapToGrid="0" snapToObjects="1">
      <p:cViewPr>
        <p:scale>
          <a:sx n="60" d="100"/>
          <a:sy n="60" d="100"/>
        </p:scale>
        <p:origin x="-1974" y="-798"/>
      </p:cViewPr>
      <p:guideLst>
        <p:guide orient="horz" pos="2160"/>
        <p:guide pos="2880"/>
      </p:guideLst>
    </p:cSldViewPr>
  </p:slideViewPr>
  <p:notesTextViewPr>
    <p:cViewPr>
      <p:scale>
        <a:sx n="100" d="100"/>
        <a:sy n="100" d="100"/>
      </p:scale>
      <p:origin x="0" y="0"/>
    </p:cViewPr>
  </p:notesTextViewPr>
  <p:sorterViewPr>
    <p:cViewPr>
      <p:scale>
        <a:sx n="106" d="100"/>
        <a:sy n="106" d="100"/>
      </p:scale>
      <p:origin x="0" y="1129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50375" cy="497367"/>
          </a:xfrm>
          <a:prstGeom prst="rect">
            <a:avLst/>
          </a:prstGeom>
        </p:spPr>
        <p:txBody>
          <a:bodyPr vert="horz" lIns="92236" tIns="46118" rIns="92236" bIns="46118" rtlCol="0"/>
          <a:lstStyle>
            <a:lvl1pPr algn="l" fontAlgn="auto">
              <a:spcBef>
                <a:spcPts val="0"/>
              </a:spcBef>
              <a:spcAft>
                <a:spcPts val="0"/>
              </a:spcAft>
              <a:defRPr sz="1200">
                <a:latin typeface="+mn-lt"/>
                <a:cs typeface="+mn-cs"/>
              </a:defRPr>
            </a:lvl1pPr>
          </a:lstStyle>
          <a:p>
            <a:pPr>
              <a:defRPr/>
            </a:pPr>
            <a:endParaRPr lang="en-AU" dirty="0"/>
          </a:p>
        </p:txBody>
      </p:sp>
      <p:sp>
        <p:nvSpPr>
          <p:cNvPr id="3" name="Date Placeholder 2"/>
          <p:cNvSpPr>
            <a:spLocks noGrp="1"/>
          </p:cNvSpPr>
          <p:nvPr>
            <p:ph type="dt" sz="quarter" idx="1"/>
          </p:nvPr>
        </p:nvSpPr>
        <p:spPr>
          <a:xfrm>
            <a:off x="3855221" y="1"/>
            <a:ext cx="2950374" cy="497367"/>
          </a:xfrm>
          <a:prstGeom prst="rect">
            <a:avLst/>
          </a:prstGeom>
        </p:spPr>
        <p:txBody>
          <a:bodyPr vert="horz" lIns="92236" tIns="46118" rIns="92236" bIns="46118" rtlCol="0"/>
          <a:lstStyle>
            <a:lvl1pPr algn="r" fontAlgn="auto">
              <a:spcBef>
                <a:spcPts val="0"/>
              </a:spcBef>
              <a:spcAft>
                <a:spcPts val="0"/>
              </a:spcAft>
              <a:defRPr sz="1200" smtClean="0">
                <a:latin typeface="+mn-lt"/>
                <a:cs typeface="+mn-cs"/>
              </a:defRPr>
            </a:lvl1pPr>
          </a:lstStyle>
          <a:p>
            <a:pPr>
              <a:defRPr/>
            </a:pPr>
            <a:fld id="{25C03D00-B617-47FD-A880-BC5EB02B8FCF}" type="datetimeFigureOut">
              <a:rPr lang="en-AU"/>
              <a:pPr>
                <a:defRPr/>
              </a:pPr>
              <a:t>24/11/2017</a:t>
            </a:fld>
            <a:endParaRPr lang="en-AU" dirty="0"/>
          </a:p>
        </p:txBody>
      </p:sp>
      <p:sp>
        <p:nvSpPr>
          <p:cNvPr id="4" name="Footer Placeholder 3"/>
          <p:cNvSpPr>
            <a:spLocks noGrp="1"/>
          </p:cNvSpPr>
          <p:nvPr>
            <p:ph type="ftr" sz="quarter" idx="2"/>
          </p:nvPr>
        </p:nvSpPr>
        <p:spPr>
          <a:xfrm>
            <a:off x="1" y="9440372"/>
            <a:ext cx="2950375" cy="497366"/>
          </a:xfrm>
          <a:prstGeom prst="rect">
            <a:avLst/>
          </a:prstGeom>
        </p:spPr>
        <p:txBody>
          <a:bodyPr vert="horz" lIns="92236" tIns="46118" rIns="92236" bIns="46118" rtlCol="0" anchor="b"/>
          <a:lstStyle>
            <a:lvl1pPr algn="l" fontAlgn="auto">
              <a:spcBef>
                <a:spcPts val="0"/>
              </a:spcBef>
              <a:spcAft>
                <a:spcPts val="0"/>
              </a:spcAft>
              <a:defRPr sz="1200">
                <a:latin typeface="+mn-lt"/>
                <a:cs typeface="+mn-cs"/>
              </a:defRPr>
            </a:lvl1pPr>
          </a:lstStyle>
          <a:p>
            <a:pPr>
              <a:defRPr/>
            </a:pPr>
            <a:endParaRPr lang="en-AU" dirty="0"/>
          </a:p>
        </p:txBody>
      </p:sp>
      <p:sp>
        <p:nvSpPr>
          <p:cNvPr id="5" name="Slide Number Placeholder 4"/>
          <p:cNvSpPr>
            <a:spLocks noGrp="1"/>
          </p:cNvSpPr>
          <p:nvPr>
            <p:ph type="sldNum" sz="quarter" idx="3"/>
          </p:nvPr>
        </p:nvSpPr>
        <p:spPr>
          <a:xfrm>
            <a:off x="3855221" y="9440372"/>
            <a:ext cx="2950374" cy="497366"/>
          </a:xfrm>
          <a:prstGeom prst="rect">
            <a:avLst/>
          </a:prstGeom>
        </p:spPr>
        <p:txBody>
          <a:bodyPr vert="horz" lIns="92236" tIns="46118" rIns="92236" bIns="46118" rtlCol="0" anchor="b"/>
          <a:lstStyle>
            <a:lvl1pPr algn="r" fontAlgn="auto">
              <a:spcBef>
                <a:spcPts val="0"/>
              </a:spcBef>
              <a:spcAft>
                <a:spcPts val="0"/>
              </a:spcAft>
              <a:defRPr sz="1200" smtClean="0">
                <a:latin typeface="+mn-lt"/>
                <a:cs typeface="+mn-cs"/>
              </a:defRPr>
            </a:lvl1pPr>
          </a:lstStyle>
          <a:p>
            <a:pPr>
              <a:defRPr/>
            </a:pPr>
            <a:fld id="{91840FE8-CE5B-40F0-8F07-1C9EC756E001}" type="slidenum">
              <a:rPr lang="en-AU"/>
              <a:pPr>
                <a:defRPr/>
              </a:pPr>
              <a:t>‹#›</a:t>
            </a:fld>
            <a:endParaRPr lang="en-AU" dirty="0"/>
          </a:p>
        </p:txBody>
      </p:sp>
    </p:spTree>
    <p:extLst>
      <p:ext uri="{BB962C8B-B14F-4D97-AF65-F5344CB8AC3E}">
        <p14:creationId xmlns:p14="http://schemas.microsoft.com/office/powerpoint/2010/main" val="3883513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50375" cy="497367"/>
          </a:xfrm>
          <a:prstGeom prst="rect">
            <a:avLst/>
          </a:prstGeom>
        </p:spPr>
        <p:txBody>
          <a:bodyPr vert="horz" lIns="92236" tIns="46118" rIns="92236" bIns="46118" rtlCol="0"/>
          <a:lstStyle>
            <a:lvl1pPr algn="l" fontAlgn="auto">
              <a:spcBef>
                <a:spcPts val="0"/>
              </a:spcBef>
              <a:spcAft>
                <a:spcPts val="0"/>
              </a:spcAft>
              <a:defRPr sz="1200">
                <a:latin typeface="+mn-lt"/>
                <a:cs typeface="+mn-cs"/>
              </a:defRPr>
            </a:lvl1pPr>
          </a:lstStyle>
          <a:p>
            <a:pPr>
              <a:defRPr/>
            </a:pPr>
            <a:endParaRPr lang="en-AU" dirty="0"/>
          </a:p>
        </p:txBody>
      </p:sp>
      <p:sp>
        <p:nvSpPr>
          <p:cNvPr id="3" name="Date Placeholder 2"/>
          <p:cNvSpPr>
            <a:spLocks noGrp="1"/>
          </p:cNvSpPr>
          <p:nvPr>
            <p:ph type="dt" idx="1"/>
          </p:nvPr>
        </p:nvSpPr>
        <p:spPr>
          <a:xfrm>
            <a:off x="3855221" y="1"/>
            <a:ext cx="2950374" cy="497367"/>
          </a:xfrm>
          <a:prstGeom prst="rect">
            <a:avLst/>
          </a:prstGeom>
        </p:spPr>
        <p:txBody>
          <a:bodyPr vert="horz" lIns="92236" tIns="46118" rIns="92236" bIns="46118" rtlCol="0"/>
          <a:lstStyle>
            <a:lvl1pPr algn="r" fontAlgn="auto">
              <a:spcBef>
                <a:spcPts val="0"/>
              </a:spcBef>
              <a:spcAft>
                <a:spcPts val="0"/>
              </a:spcAft>
              <a:defRPr sz="1200" smtClean="0">
                <a:latin typeface="+mn-lt"/>
                <a:cs typeface="+mn-cs"/>
              </a:defRPr>
            </a:lvl1pPr>
          </a:lstStyle>
          <a:p>
            <a:pPr>
              <a:defRPr/>
            </a:pPr>
            <a:fld id="{D57F9EF9-C221-4754-89FD-1A6299DC3A5A}" type="datetimeFigureOut">
              <a:rPr lang="en-AU"/>
              <a:pPr>
                <a:defRPr/>
              </a:pPr>
              <a:t>24/11/2017</a:t>
            </a:fld>
            <a:endParaRPr lang="en-AU" dirty="0"/>
          </a:p>
        </p:txBody>
      </p:sp>
      <p:sp>
        <p:nvSpPr>
          <p:cNvPr id="4" name="Slide Image Placeholder 3"/>
          <p:cNvSpPr>
            <a:spLocks noGrp="1" noRot="1" noChangeAspect="1"/>
          </p:cNvSpPr>
          <p:nvPr>
            <p:ph type="sldImg" idx="2"/>
          </p:nvPr>
        </p:nvSpPr>
        <p:spPr>
          <a:xfrm>
            <a:off x="917575" y="744538"/>
            <a:ext cx="4972050" cy="3729037"/>
          </a:xfrm>
          <a:prstGeom prst="rect">
            <a:avLst/>
          </a:prstGeom>
          <a:noFill/>
          <a:ln w="12700">
            <a:solidFill>
              <a:prstClr val="black"/>
            </a:solidFill>
          </a:ln>
        </p:spPr>
        <p:txBody>
          <a:bodyPr vert="horz" lIns="92236" tIns="46118" rIns="92236" bIns="46118" rtlCol="0" anchor="ctr"/>
          <a:lstStyle/>
          <a:p>
            <a:pPr lvl="0"/>
            <a:endParaRPr lang="en-AU" noProof="0" dirty="0"/>
          </a:p>
        </p:txBody>
      </p:sp>
      <p:sp>
        <p:nvSpPr>
          <p:cNvPr id="5" name="Notes Placeholder 4"/>
          <p:cNvSpPr>
            <a:spLocks noGrp="1"/>
          </p:cNvSpPr>
          <p:nvPr>
            <p:ph type="body" sz="quarter" idx="3"/>
          </p:nvPr>
        </p:nvSpPr>
        <p:spPr>
          <a:xfrm>
            <a:off x="680239" y="4720985"/>
            <a:ext cx="5446723" cy="4473102"/>
          </a:xfrm>
          <a:prstGeom prst="rect">
            <a:avLst/>
          </a:prstGeom>
        </p:spPr>
        <p:txBody>
          <a:bodyPr vert="horz" lIns="92236" tIns="46118" rIns="92236" bIns="46118"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a:p>
        </p:txBody>
      </p:sp>
      <p:sp>
        <p:nvSpPr>
          <p:cNvPr id="6" name="Footer Placeholder 5"/>
          <p:cNvSpPr>
            <a:spLocks noGrp="1"/>
          </p:cNvSpPr>
          <p:nvPr>
            <p:ph type="ftr" sz="quarter" idx="4"/>
          </p:nvPr>
        </p:nvSpPr>
        <p:spPr>
          <a:xfrm>
            <a:off x="1" y="9440372"/>
            <a:ext cx="2950375" cy="497366"/>
          </a:xfrm>
          <a:prstGeom prst="rect">
            <a:avLst/>
          </a:prstGeom>
        </p:spPr>
        <p:txBody>
          <a:bodyPr vert="horz" lIns="92236" tIns="46118" rIns="92236" bIns="46118" rtlCol="0" anchor="b"/>
          <a:lstStyle>
            <a:lvl1pPr algn="l" fontAlgn="auto">
              <a:spcBef>
                <a:spcPts val="0"/>
              </a:spcBef>
              <a:spcAft>
                <a:spcPts val="0"/>
              </a:spcAft>
              <a:defRPr sz="1200">
                <a:latin typeface="+mn-lt"/>
                <a:cs typeface="+mn-cs"/>
              </a:defRPr>
            </a:lvl1pPr>
          </a:lstStyle>
          <a:p>
            <a:pPr>
              <a:defRPr/>
            </a:pPr>
            <a:endParaRPr lang="en-AU" dirty="0"/>
          </a:p>
        </p:txBody>
      </p:sp>
      <p:sp>
        <p:nvSpPr>
          <p:cNvPr id="7" name="Slide Number Placeholder 6"/>
          <p:cNvSpPr>
            <a:spLocks noGrp="1"/>
          </p:cNvSpPr>
          <p:nvPr>
            <p:ph type="sldNum" sz="quarter" idx="5"/>
          </p:nvPr>
        </p:nvSpPr>
        <p:spPr>
          <a:xfrm>
            <a:off x="3855221" y="9440372"/>
            <a:ext cx="2950374" cy="497366"/>
          </a:xfrm>
          <a:prstGeom prst="rect">
            <a:avLst/>
          </a:prstGeom>
        </p:spPr>
        <p:txBody>
          <a:bodyPr vert="horz" lIns="92236" tIns="46118" rIns="92236" bIns="46118" rtlCol="0" anchor="b"/>
          <a:lstStyle>
            <a:lvl1pPr algn="r" fontAlgn="auto">
              <a:spcBef>
                <a:spcPts val="0"/>
              </a:spcBef>
              <a:spcAft>
                <a:spcPts val="0"/>
              </a:spcAft>
              <a:defRPr sz="1200" smtClean="0">
                <a:latin typeface="+mn-lt"/>
                <a:cs typeface="+mn-cs"/>
              </a:defRPr>
            </a:lvl1pPr>
          </a:lstStyle>
          <a:p>
            <a:pPr>
              <a:defRPr/>
            </a:pPr>
            <a:fld id="{DE637B93-B7B4-40AE-929F-EDF4C808FBEA}" type="slidenum">
              <a:rPr lang="en-AU"/>
              <a:pPr>
                <a:defRPr/>
              </a:pPr>
              <a:t>‹#›</a:t>
            </a:fld>
            <a:endParaRPr lang="en-AU" dirty="0"/>
          </a:p>
        </p:txBody>
      </p:sp>
    </p:spTree>
    <p:extLst>
      <p:ext uri="{BB962C8B-B14F-4D97-AF65-F5344CB8AC3E}">
        <p14:creationId xmlns:p14="http://schemas.microsoft.com/office/powerpoint/2010/main" val="147723008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9414" indent="-288236" eaLnBrk="0" hangingPunct="0">
              <a:spcBef>
                <a:spcPct val="30000"/>
              </a:spcBef>
              <a:defRPr sz="1200">
                <a:solidFill>
                  <a:schemeClr val="tx1"/>
                </a:solidFill>
                <a:latin typeface="Calibri" pitchFamily="34" charset="0"/>
                <a:ea typeface="ＭＳ Ｐゴシック" pitchFamily="34" charset="-128"/>
              </a:defRPr>
            </a:lvl2pPr>
            <a:lvl3pPr marL="1152944" indent="-230589" eaLnBrk="0" hangingPunct="0">
              <a:spcBef>
                <a:spcPct val="30000"/>
              </a:spcBef>
              <a:defRPr sz="1200">
                <a:solidFill>
                  <a:schemeClr val="tx1"/>
                </a:solidFill>
                <a:latin typeface="Calibri" pitchFamily="34" charset="0"/>
                <a:ea typeface="ＭＳ Ｐゴシック" pitchFamily="34" charset="-128"/>
              </a:defRPr>
            </a:lvl3pPr>
            <a:lvl4pPr marL="1614122" indent="-230589" eaLnBrk="0" hangingPunct="0">
              <a:spcBef>
                <a:spcPct val="30000"/>
              </a:spcBef>
              <a:defRPr sz="1200">
                <a:solidFill>
                  <a:schemeClr val="tx1"/>
                </a:solidFill>
                <a:latin typeface="Calibri" pitchFamily="34" charset="0"/>
                <a:ea typeface="ＭＳ Ｐゴシック" pitchFamily="34" charset="-128"/>
              </a:defRPr>
            </a:lvl4pPr>
            <a:lvl5pPr marL="2075299" indent="-230589" eaLnBrk="0" hangingPunct="0">
              <a:spcBef>
                <a:spcPct val="30000"/>
              </a:spcBef>
              <a:defRPr sz="1200">
                <a:solidFill>
                  <a:schemeClr val="tx1"/>
                </a:solidFill>
                <a:latin typeface="Calibri" pitchFamily="34" charset="0"/>
                <a:ea typeface="ＭＳ Ｐゴシック" pitchFamily="34" charset="-128"/>
              </a:defRPr>
            </a:lvl5pPr>
            <a:lvl6pPr marL="2536477" indent="-230589"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97655" indent="-230589"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58832" indent="-230589"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920010" indent="-230589"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FED5E8CC-45AA-43F3-8C87-D820C9BB6EFF}" type="slidenum">
              <a:rPr lang="en-AU" altLang="en-US">
                <a:solidFill>
                  <a:prstClr val="black"/>
                </a:solidFill>
                <a:latin typeface="Arial" charset="0"/>
              </a:rPr>
              <a:pPr eaLnBrk="1" hangingPunct="1">
                <a:spcBef>
                  <a:spcPct val="0"/>
                </a:spcBef>
              </a:pPr>
              <a:t>1</a:t>
            </a:fld>
            <a:endParaRPr lang="en-AU" altLang="en-US">
              <a:solidFill>
                <a:prstClr val="black"/>
              </a:solidFill>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AU" altLang="en-US" dirty="0" smtClean="0">
                <a:ea typeface="ＭＳ Ｐゴシック" pitchFamily="34" charset="-128"/>
              </a:rPr>
              <a:t>These</a:t>
            </a:r>
            <a:r>
              <a:rPr lang="en-AU" altLang="en-US" baseline="0" dirty="0" smtClean="0">
                <a:ea typeface="ＭＳ Ｐゴシック" pitchFamily="34" charset="-128"/>
              </a:rPr>
              <a:t> slides are data from the most recent NSF data</a:t>
            </a:r>
            <a:endParaRPr lang="en-AU" altLang="en-US" dirty="0" smtClean="0">
              <a:ea typeface="ＭＳ Ｐゴシック" pitchFamily="34" charset="-128"/>
            </a:endParaRPr>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9414" indent="-288236">
              <a:defRPr>
                <a:solidFill>
                  <a:schemeClr val="tx1"/>
                </a:solidFill>
                <a:latin typeface="Calibri" pitchFamily="34" charset="0"/>
              </a:defRPr>
            </a:lvl2pPr>
            <a:lvl3pPr marL="1152944" indent="-230589">
              <a:defRPr>
                <a:solidFill>
                  <a:schemeClr val="tx1"/>
                </a:solidFill>
                <a:latin typeface="Calibri" pitchFamily="34" charset="0"/>
              </a:defRPr>
            </a:lvl3pPr>
            <a:lvl4pPr marL="1614122" indent="-230589">
              <a:defRPr>
                <a:solidFill>
                  <a:schemeClr val="tx1"/>
                </a:solidFill>
                <a:latin typeface="Calibri" pitchFamily="34" charset="0"/>
              </a:defRPr>
            </a:lvl4pPr>
            <a:lvl5pPr marL="2075299" indent="-230589">
              <a:defRPr>
                <a:solidFill>
                  <a:schemeClr val="tx1"/>
                </a:solidFill>
                <a:latin typeface="Calibri" pitchFamily="34" charset="0"/>
              </a:defRPr>
            </a:lvl5pPr>
            <a:lvl6pPr marL="2536477" indent="-230589" defTabSz="461178" fontAlgn="base">
              <a:spcBef>
                <a:spcPct val="0"/>
              </a:spcBef>
              <a:spcAft>
                <a:spcPct val="0"/>
              </a:spcAft>
              <a:defRPr>
                <a:solidFill>
                  <a:schemeClr val="tx1"/>
                </a:solidFill>
                <a:latin typeface="Calibri" pitchFamily="34" charset="0"/>
              </a:defRPr>
            </a:lvl6pPr>
            <a:lvl7pPr marL="2997655" indent="-230589" defTabSz="461178" fontAlgn="base">
              <a:spcBef>
                <a:spcPct val="0"/>
              </a:spcBef>
              <a:spcAft>
                <a:spcPct val="0"/>
              </a:spcAft>
              <a:defRPr>
                <a:solidFill>
                  <a:schemeClr val="tx1"/>
                </a:solidFill>
                <a:latin typeface="Calibri" pitchFamily="34" charset="0"/>
              </a:defRPr>
            </a:lvl7pPr>
            <a:lvl8pPr marL="3458832" indent="-230589" defTabSz="461178" fontAlgn="base">
              <a:spcBef>
                <a:spcPct val="0"/>
              </a:spcBef>
              <a:spcAft>
                <a:spcPct val="0"/>
              </a:spcAft>
              <a:defRPr>
                <a:solidFill>
                  <a:schemeClr val="tx1"/>
                </a:solidFill>
                <a:latin typeface="Calibri" pitchFamily="34" charset="0"/>
              </a:defRPr>
            </a:lvl8pPr>
            <a:lvl9pPr marL="3920010" indent="-230589" defTabSz="46117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BEDA9B5-CE94-417F-A53A-226EBE93B02B}" type="slidenum">
              <a:rPr lang="en-AU" altLang="en-US">
                <a:latin typeface="Arial" charset="0"/>
                <a:ea typeface="ＭＳ Ｐゴシック" pitchFamily="34" charset="-128"/>
              </a:rPr>
              <a:pPr fontAlgn="base">
                <a:spcBef>
                  <a:spcPct val="0"/>
                </a:spcBef>
                <a:spcAft>
                  <a:spcPct val="0"/>
                </a:spcAft>
              </a:pPr>
              <a:t>10</a:t>
            </a:fld>
            <a:endParaRPr lang="en-AU" altLang="en-US" dirty="0">
              <a:latin typeface="Arial"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AU" altLang="en-US" dirty="0" smtClean="0">
              <a:ea typeface="ＭＳ Ｐゴシック" pitchFamily="34" charset="-128"/>
            </a:endParaRPr>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9414" indent="-288236">
              <a:defRPr>
                <a:solidFill>
                  <a:schemeClr val="tx1"/>
                </a:solidFill>
                <a:latin typeface="Calibri" pitchFamily="34" charset="0"/>
              </a:defRPr>
            </a:lvl2pPr>
            <a:lvl3pPr marL="1152944" indent="-230589">
              <a:defRPr>
                <a:solidFill>
                  <a:schemeClr val="tx1"/>
                </a:solidFill>
                <a:latin typeface="Calibri" pitchFamily="34" charset="0"/>
              </a:defRPr>
            </a:lvl3pPr>
            <a:lvl4pPr marL="1614122" indent="-230589">
              <a:defRPr>
                <a:solidFill>
                  <a:schemeClr val="tx1"/>
                </a:solidFill>
                <a:latin typeface="Calibri" pitchFamily="34" charset="0"/>
              </a:defRPr>
            </a:lvl4pPr>
            <a:lvl5pPr marL="2075299" indent="-230589">
              <a:defRPr>
                <a:solidFill>
                  <a:schemeClr val="tx1"/>
                </a:solidFill>
                <a:latin typeface="Calibri" pitchFamily="34" charset="0"/>
              </a:defRPr>
            </a:lvl5pPr>
            <a:lvl6pPr marL="2536477" indent="-230589" defTabSz="461178" fontAlgn="base">
              <a:spcBef>
                <a:spcPct val="0"/>
              </a:spcBef>
              <a:spcAft>
                <a:spcPct val="0"/>
              </a:spcAft>
              <a:defRPr>
                <a:solidFill>
                  <a:schemeClr val="tx1"/>
                </a:solidFill>
                <a:latin typeface="Calibri" pitchFamily="34" charset="0"/>
              </a:defRPr>
            </a:lvl6pPr>
            <a:lvl7pPr marL="2997655" indent="-230589" defTabSz="461178" fontAlgn="base">
              <a:spcBef>
                <a:spcPct val="0"/>
              </a:spcBef>
              <a:spcAft>
                <a:spcPct val="0"/>
              </a:spcAft>
              <a:defRPr>
                <a:solidFill>
                  <a:schemeClr val="tx1"/>
                </a:solidFill>
                <a:latin typeface="Calibri" pitchFamily="34" charset="0"/>
              </a:defRPr>
            </a:lvl7pPr>
            <a:lvl8pPr marL="3458832" indent="-230589" defTabSz="461178" fontAlgn="base">
              <a:spcBef>
                <a:spcPct val="0"/>
              </a:spcBef>
              <a:spcAft>
                <a:spcPct val="0"/>
              </a:spcAft>
              <a:defRPr>
                <a:solidFill>
                  <a:schemeClr val="tx1"/>
                </a:solidFill>
                <a:latin typeface="Calibri" pitchFamily="34" charset="0"/>
              </a:defRPr>
            </a:lvl8pPr>
            <a:lvl9pPr marL="3920010" indent="-230589" defTabSz="46117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BEDA9B5-CE94-417F-A53A-226EBE93B02B}" type="slidenum">
              <a:rPr lang="en-AU" altLang="en-US">
                <a:latin typeface="Arial" charset="0"/>
                <a:ea typeface="ＭＳ Ｐゴシック" pitchFamily="34" charset="-128"/>
              </a:rPr>
              <a:pPr fontAlgn="base">
                <a:spcBef>
                  <a:spcPct val="0"/>
                </a:spcBef>
                <a:spcAft>
                  <a:spcPct val="0"/>
                </a:spcAft>
              </a:pPr>
              <a:t>11</a:t>
            </a:fld>
            <a:endParaRPr lang="en-AU" altLang="en-US" dirty="0">
              <a:latin typeface="Arial"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AU" altLang="en-US" dirty="0" smtClean="0">
              <a:ea typeface="ＭＳ Ｐゴシック" pitchFamily="34" charset="-128"/>
            </a:endParaRPr>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9414" indent="-288236">
              <a:defRPr>
                <a:solidFill>
                  <a:schemeClr val="tx1"/>
                </a:solidFill>
                <a:latin typeface="Calibri" pitchFamily="34" charset="0"/>
              </a:defRPr>
            </a:lvl2pPr>
            <a:lvl3pPr marL="1152944" indent="-230589">
              <a:defRPr>
                <a:solidFill>
                  <a:schemeClr val="tx1"/>
                </a:solidFill>
                <a:latin typeface="Calibri" pitchFamily="34" charset="0"/>
              </a:defRPr>
            </a:lvl3pPr>
            <a:lvl4pPr marL="1614122" indent="-230589">
              <a:defRPr>
                <a:solidFill>
                  <a:schemeClr val="tx1"/>
                </a:solidFill>
                <a:latin typeface="Calibri" pitchFamily="34" charset="0"/>
              </a:defRPr>
            </a:lvl4pPr>
            <a:lvl5pPr marL="2075299" indent="-230589">
              <a:defRPr>
                <a:solidFill>
                  <a:schemeClr val="tx1"/>
                </a:solidFill>
                <a:latin typeface="Calibri" pitchFamily="34" charset="0"/>
              </a:defRPr>
            </a:lvl5pPr>
            <a:lvl6pPr marL="2536477" indent="-230589" defTabSz="461178" fontAlgn="base">
              <a:spcBef>
                <a:spcPct val="0"/>
              </a:spcBef>
              <a:spcAft>
                <a:spcPct val="0"/>
              </a:spcAft>
              <a:defRPr>
                <a:solidFill>
                  <a:schemeClr val="tx1"/>
                </a:solidFill>
                <a:latin typeface="Calibri" pitchFamily="34" charset="0"/>
              </a:defRPr>
            </a:lvl6pPr>
            <a:lvl7pPr marL="2997655" indent="-230589" defTabSz="461178" fontAlgn="base">
              <a:spcBef>
                <a:spcPct val="0"/>
              </a:spcBef>
              <a:spcAft>
                <a:spcPct val="0"/>
              </a:spcAft>
              <a:defRPr>
                <a:solidFill>
                  <a:schemeClr val="tx1"/>
                </a:solidFill>
                <a:latin typeface="Calibri" pitchFamily="34" charset="0"/>
              </a:defRPr>
            </a:lvl7pPr>
            <a:lvl8pPr marL="3458832" indent="-230589" defTabSz="461178" fontAlgn="base">
              <a:spcBef>
                <a:spcPct val="0"/>
              </a:spcBef>
              <a:spcAft>
                <a:spcPct val="0"/>
              </a:spcAft>
              <a:defRPr>
                <a:solidFill>
                  <a:schemeClr val="tx1"/>
                </a:solidFill>
                <a:latin typeface="Calibri" pitchFamily="34" charset="0"/>
              </a:defRPr>
            </a:lvl8pPr>
            <a:lvl9pPr marL="3920010" indent="-230589" defTabSz="46117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BEDA9B5-CE94-417F-A53A-226EBE93B02B}" type="slidenum">
              <a:rPr lang="en-AU" altLang="en-US">
                <a:latin typeface="Arial" charset="0"/>
                <a:ea typeface="ＭＳ Ｐゴシック" pitchFamily="34" charset="-128"/>
              </a:rPr>
              <a:pPr fontAlgn="base">
                <a:spcBef>
                  <a:spcPct val="0"/>
                </a:spcBef>
                <a:spcAft>
                  <a:spcPct val="0"/>
                </a:spcAft>
              </a:pPr>
              <a:t>12</a:t>
            </a:fld>
            <a:endParaRPr lang="en-AU" altLang="en-US" dirty="0">
              <a:latin typeface="Arial"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AU" altLang="en-US" dirty="0" smtClean="0">
                <a:ea typeface="ＭＳ Ｐゴシック" pitchFamily="34" charset="-128"/>
              </a:rPr>
              <a:t>This data is from before the NEAT targets</a:t>
            </a:r>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9414" indent="-288236">
              <a:defRPr>
                <a:solidFill>
                  <a:schemeClr val="tx1"/>
                </a:solidFill>
                <a:latin typeface="Calibri" pitchFamily="34" charset="0"/>
              </a:defRPr>
            </a:lvl2pPr>
            <a:lvl3pPr marL="1152944" indent="-230589">
              <a:defRPr>
                <a:solidFill>
                  <a:schemeClr val="tx1"/>
                </a:solidFill>
                <a:latin typeface="Calibri" pitchFamily="34" charset="0"/>
              </a:defRPr>
            </a:lvl3pPr>
            <a:lvl4pPr marL="1614122" indent="-230589">
              <a:defRPr>
                <a:solidFill>
                  <a:schemeClr val="tx1"/>
                </a:solidFill>
                <a:latin typeface="Calibri" pitchFamily="34" charset="0"/>
              </a:defRPr>
            </a:lvl4pPr>
            <a:lvl5pPr marL="2075299" indent="-230589">
              <a:defRPr>
                <a:solidFill>
                  <a:schemeClr val="tx1"/>
                </a:solidFill>
                <a:latin typeface="Calibri" pitchFamily="34" charset="0"/>
              </a:defRPr>
            </a:lvl5pPr>
            <a:lvl6pPr marL="2536477" indent="-230589" defTabSz="461178" fontAlgn="base">
              <a:spcBef>
                <a:spcPct val="0"/>
              </a:spcBef>
              <a:spcAft>
                <a:spcPct val="0"/>
              </a:spcAft>
              <a:defRPr>
                <a:solidFill>
                  <a:schemeClr val="tx1"/>
                </a:solidFill>
                <a:latin typeface="Calibri" pitchFamily="34" charset="0"/>
              </a:defRPr>
            </a:lvl6pPr>
            <a:lvl7pPr marL="2997655" indent="-230589" defTabSz="461178" fontAlgn="base">
              <a:spcBef>
                <a:spcPct val="0"/>
              </a:spcBef>
              <a:spcAft>
                <a:spcPct val="0"/>
              </a:spcAft>
              <a:defRPr>
                <a:solidFill>
                  <a:schemeClr val="tx1"/>
                </a:solidFill>
                <a:latin typeface="Calibri" pitchFamily="34" charset="0"/>
              </a:defRPr>
            </a:lvl7pPr>
            <a:lvl8pPr marL="3458832" indent="-230589" defTabSz="461178" fontAlgn="base">
              <a:spcBef>
                <a:spcPct val="0"/>
              </a:spcBef>
              <a:spcAft>
                <a:spcPct val="0"/>
              </a:spcAft>
              <a:defRPr>
                <a:solidFill>
                  <a:schemeClr val="tx1"/>
                </a:solidFill>
                <a:latin typeface="Calibri" pitchFamily="34" charset="0"/>
              </a:defRPr>
            </a:lvl8pPr>
            <a:lvl9pPr marL="3920010" indent="-230589" defTabSz="46117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BEDA9B5-CE94-417F-A53A-226EBE93B02B}" type="slidenum">
              <a:rPr lang="en-AU" altLang="en-US">
                <a:latin typeface="Arial" charset="0"/>
                <a:ea typeface="ＭＳ Ｐゴシック" pitchFamily="34" charset="-128"/>
              </a:rPr>
              <a:pPr fontAlgn="base">
                <a:spcBef>
                  <a:spcPct val="0"/>
                </a:spcBef>
                <a:spcAft>
                  <a:spcPct val="0"/>
                </a:spcAft>
              </a:pPr>
              <a:t>13</a:t>
            </a:fld>
            <a:endParaRPr lang="en-AU" altLang="en-US" dirty="0">
              <a:latin typeface="Arial"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AU" altLang="en-US" dirty="0" smtClean="0">
              <a:ea typeface="ＭＳ Ｐゴシック" pitchFamily="34" charset="-128"/>
            </a:endParaRPr>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9414" indent="-288236">
              <a:defRPr>
                <a:solidFill>
                  <a:schemeClr val="tx1"/>
                </a:solidFill>
                <a:latin typeface="Calibri" pitchFamily="34" charset="0"/>
              </a:defRPr>
            </a:lvl2pPr>
            <a:lvl3pPr marL="1152944" indent="-230589">
              <a:defRPr>
                <a:solidFill>
                  <a:schemeClr val="tx1"/>
                </a:solidFill>
                <a:latin typeface="Calibri" pitchFamily="34" charset="0"/>
              </a:defRPr>
            </a:lvl3pPr>
            <a:lvl4pPr marL="1614122" indent="-230589">
              <a:defRPr>
                <a:solidFill>
                  <a:schemeClr val="tx1"/>
                </a:solidFill>
                <a:latin typeface="Calibri" pitchFamily="34" charset="0"/>
              </a:defRPr>
            </a:lvl4pPr>
            <a:lvl5pPr marL="2075299" indent="-230589">
              <a:defRPr>
                <a:solidFill>
                  <a:schemeClr val="tx1"/>
                </a:solidFill>
                <a:latin typeface="Calibri" pitchFamily="34" charset="0"/>
              </a:defRPr>
            </a:lvl5pPr>
            <a:lvl6pPr marL="2536477" indent="-230589" defTabSz="461178" fontAlgn="base">
              <a:spcBef>
                <a:spcPct val="0"/>
              </a:spcBef>
              <a:spcAft>
                <a:spcPct val="0"/>
              </a:spcAft>
              <a:defRPr>
                <a:solidFill>
                  <a:schemeClr val="tx1"/>
                </a:solidFill>
                <a:latin typeface="Calibri" pitchFamily="34" charset="0"/>
              </a:defRPr>
            </a:lvl6pPr>
            <a:lvl7pPr marL="2997655" indent="-230589" defTabSz="461178" fontAlgn="base">
              <a:spcBef>
                <a:spcPct val="0"/>
              </a:spcBef>
              <a:spcAft>
                <a:spcPct val="0"/>
              </a:spcAft>
              <a:defRPr>
                <a:solidFill>
                  <a:schemeClr val="tx1"/>
                </a:solidFill>
                <a:latin typeface="Calibri" pitchFamily="34" charset="0"/>
              </a:defRPr>
            </a:lvl7pPr>
            <a:lvl8pPr marL="3458832" indent="-230589" defTabSz="461178" fontAlgn="base">
              <a:spcBef>
                <a:spcPct val="0"/>
              </a:spcBef>
              <a:spcAft>
                <a:spcPct val="0"/>
              </a:spcAft>
              <a:defRPr>
                <a:solidFill>
                  <a:schemeClr val="tx1"/>
                </a:solidFill>
                <a:latin typeface="Calibri" pitchFamily="34" charset="0"/>
              </a:defRPr>
            </a:lvl8pPr>
            <a:lvl9pPr marL="3920010" indent="-230589" defTabSz="46117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BEDA9B5-CE94-417F-A53A-226EBE93B02B}" type="slidenum">
              <a:rPr lang="en-AU" altLang="en-US">
                <a:latin typeface="Arial" charset="0"/>
                <a:ea typeface="ＭＳ Ｐゴシック" pitchFamily="34" charset="-128"/>
              </a:rPr>
              <a:pPr fontAlgn="base">
                <a:spcBef>
                  <a:spcPct val="0"/>
                </a:spcBef>
                <a:spcAft>
                  <a:spcPct val="0"/>
                </a:spcAft>
              </a:pPr>
              <a:t>14</a:t>
            </a:fld>
            <a:endParaRPr lang="en-AU" altLang="en-US" dirty="0">
              <a:latin typeface="Arial"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AU" altLang="en-US" dirty="0" smtClean="0">
              <a:ea typeface="ＭＳ Ｐゴシック" pitchFamily="34" charset="-128"/>
            </a:endParaRPr>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9414" indent="-288236">
              <a:defRPr>
                <a:solidFill>
                  <a:schemeClr val="tx1"/>
                </a:solidFill>
                <a:latin typeface="Calibri" pitchFamily="34" charset="0"/>
              </a:defRPr>
            </a:lvl2pPr>
            <a:lvl3pPr marL="1152944" indent="-230589">
              <a:defRPr>
                <a:solidFill>
                  <a:schemeClr val="tx1"/>
                </a:solidFill>
                <a:latin typeface="Calibri" pitchFamily="34" charset="0"/>
              </a:defRPr>
            </a:lvl3pPr>
            <a:lvl4pPr marL="1614122" indent="-230589">
              <a:defRPr>
                <a:solidFill>
                  <a:schemeClr val="tx1"/>
                </a:solidFill>
                <a:latin typeface="Calibri" pitchFamily="34" charset="0"/>
              </a:defRPr>
            </a:lvl4pPr>
            <a:lvl5pPr marL="2075299" indent="-230589">
              <a:defRPr>
                <a:solidFill>
                  <a:schemeClr val="tx1"/>
                </a:solidFill>
                <a:latin typeface="Calibri" pitchFamily="34" charset="0"/>
              </a:defRPr>
            </a:lvl5pPr>
            <a:lvl6pPr marL="2536477" indent="-230589" defTabSz="461178" fontAlgn="base">
              <a:spcBef>
                <a:spcPct val="0"/>
              </a:spcBef>
              <a:spcAft>
                <a:spcPct val="0"/>
              </a:spcAft>
              <a:defRPr>
                <a:solidFill>
                  <a:schemeClr val="tx1"/>
                </a:solidFill>
                <a:latin typeface="Calibri" pitchFamily="34" charset="0"/>
              </a:defRPr>
            </a:lvl6pPr>
            <a:lvl7pPr marL="2997655" indent="-230589" defTabSz="461178" fontAlgn="base">
              <a:spcBef>
                <a:spcPct val="0"/>
              </a:spcBef>
              <a:spcAft>
                <a:spcPct val="0"/>
              </a:spcAft>
              <a:defRPr>
                <a:solidFill>
                  <a:schemeClr val="tx1"/>
                </a:solidFill>
                <a:latin typeface="Calibri" pitchFamily="34" charset="0"/>
              </a:defRPr>
            </a:lvl7pPr>
            <a:lvl8pPr marL="3458832" indent="-230589" defTabSz="461178" fontAlgn="base">
              <a:spcBef>
                <a:spcPct val="0"/>
              </a:spcBef>
              <a:spcAft>
                <a:spcPct val="0"/>
              </a:spcAft>
              <a:defRPr>
                <a:solidFill>
                  <a:schemeClr val="tx1"/>
                </a:solidFill>
                <a:latin typeface="Calibri" pitchFamily="34" charset="0"/>
              </a:defRPr>
            </a:lvl8pPr>
            <a:lvl9pPr marL="3920010" indent="-230589" defTabSz="46117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BEDA9B5-CE94-417F-A53A-226EBE93B02B}" type="slidenum">
              <a:rPr lang="en-AU" altLang="en-US">
                <a:latin typeface="Arial" charset="0"/>
                <a:ea typeface="ＭＳ Ｐゴシック" pitchFamily="34" charset="-128"/>
              </a:rPr>
              <a:pPr fontAlgn="base">
                <a:spcBef>
                  <a:spcPct val="0"/>
                </a:spcBef>
                <a:spcAft>
                  <a:spcPct val="0"/>
                </a:spcAft>
              </a:pPr>
              <a:t>15</a:t>
            </a:fld>
            <a:endParaRPr lang="en-AU" altLang="en-US" dirty="0">
              <a:latin typeface="Arial"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AU" altLang="en-US" baseline="0" dirty="0" smtClean="0">
                <a:ea typeface="ＭＳ Ｐゴシック" pitchFamily="34" charset="-128"/>
              </a:rPr>
              <a:t>Initial clinical assessment is the cornerstone of diagnosis for stroke however diagnosis is not the role of emergency department triage nurses. </a:t>
            </a:r>
          </a:p>
          <a:p>
            <a:r>
              <a:rPr lang="en-AU" sz="1200" b="0" i="0" u="none" strike="noStrike" kern="1200" baseline="0" dirty="0" smtClean="0">
                <a:solidFill>
                  <a:schemeClr val="tx1"/>
                </a:solidFill>
                <a:latin typeface="+mn-lt"/>
                <a:ea typeface="+mn-ea"/>
                <a:cs typeface="+mn-cs"/>
              </a:rPr>
              <a:t>Although the National Stroke Foundation guidelines refer to stroke as a ‘medical emergency’, specific recommendations about ED triage of patients with actual or potential acute stroke are absent. </a:t>
            </a:r>
          </a:p>
          <a:p>
            <a:endParaRPr lang="en-AU" altLang="en-US" sz="1200" b="0" i="0" u="none" strike="noStrike" kern="1200" baseline="0" dirty="0" smtClean="0">
              <a:solidFill>
                <a:schemeClr val="tx1"/>
              </a:solidFill>
              <a:latin typeface="+mn-lt"/>
              <a:ea typeface="+mn-ea"/>
              <a:cs typeface="+mn-cs"/>
            </a:endParaRPr>
          </a:p>
          <a:p>
            <a:r>
              <a:rPr lang="en-AU" altLang="en-US" baseline="0" dirty="0" smtClean="0">
                <a:ea typeface="ＭＳ Ｐゴシック" pitchFamily="34" charset="-128"/>
              </a:rPr>
              <a:t>The Australasian College for Emergency Medicine Guidelines for implementation of the </a:t>
            </a:r>
            <a:r>
              <a:rPr lang="en-AU" sz="1200" b="0" i="0" u="none" strike="noStrike" kern="1200" baseline="0" dirty="0" smtClean="0">
                <a:solidFill>
                  <a:schemeClr val="tx1"/>
                </a:solidFill>
                <a:latin typeface="+mn-lt"/>
                <a:ea typeface="+mn-ea"/>
                <a:cs typeface="+mn-cs"/>
              </a:rPr>
              <a:t>Australasian Triage Scale</a:t>
            </a:r>
            <a:r>
              <a:rPr lang="en-AU" altLang="en-US" baseline="0" dirty="0" smtClean="0">
                <a:ea typeface="ＭＳ Ｐゴシック" pitchFamily="34" charset="-128"/>
              </a:rPr>
              <a:t> recommend category 2 for patients with an altered conscious state of any cause, a</a:t>
            </a:r>
            <a:r>
              <a:rPr lang="en-AU" sz="1200" b="0" i="0" u="none" strike="noStrike" kern="1200" baseline="0" dirty="0" smtClean="0">
                <a:solidFill>
                  <a:schemeClr val="tx1"/>
                </a:solidFill>
                <a:latin typeface="+mn-lt"/>
                <a:ea typeface="+mn-ea"/>
                <a:cs typeface="+mn-cs"/>
              </a:rPr>
              <a:t>cute hemiparesis or dysphasia. The American Heart Association/American Stroke Association guidelines from 2013 recommend that ‘‘patients with suspected acute stroke should be triaged with the same priority as patients with acute myocardial infarction or serious trauma, regardless of the severity of the deficits’’. </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So our recommendation is that patients with symptoms suggestive of acute stroke should be allocated at least ATS category 2, taking into consideration other assessment findings and the recommendations from the physiological discriminators for the Australasian Triage Scale. </a:t>
            </a:r>
          </a:p>
          <a:p>
            <a:pPr>
              <a:spcBef>
                <a:spcPct val="0"/>
              </a:spcBef>
            </a:pPr>
            <a:endParaRPr lang="en-AU" altLang="en-US" baseline="0" dirty="0" smtClean="0">
              <a:ea typeface="ＭＳ Ｐゴシック" pitchFamily="34" charset="-128"/>
            </a:endParaRPr>
          </a:p>
          <a:p>
            <a:pPr>
              <a:spcBef>
                <a:spcPct val="0"/>
              </a:spcBef>
            </a:pPr>
            <a:r>
              <a:rPr lang="en-AU" sz="1200" b="0" kern="1200" dirty="0" smtClean="0">
                <a:solidFill>
                  <a:schemeClr val="tx1"/>
                </a:solidFill>
                <a:effectLst/>
                <a:latin typeface="+mn-lt"/>
                <a:ea typeface="+mn-ea"/>
                <a:cs typeface="+mn-cs"/>
              </a:rPr>
              <a:t> </a:t>
            </a:r>
            <a:endParaRPr lang="en-AU" altLang="en-US" dirty="0" smtClean="0">
              <a:ea typeface="ＭＳ Ｐゴシック" pitchFamily="34" charset="-128"/>
            </a:endParaRPr>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9414" indent="-288236">
              <a:defRPr>
                <a:solidFill>
                  <a:schemeClr val="tx1"/>
                </a:solidFill>
                <a:latin typeface="Calibri" pitchFamily="34" charset="0"/>
              </a:defRPr>
            </a:lvl2pPr>
            <a:lvl3pPr marL="1152944" indent="-230589">
              <a:defRPr>
                <a:solidFill>
                  <a:schemeClr val="tx1"/>
                </a:solidFill>
                <a:latin typeface="Calibri" pitchFamily="34" charset="0"/>
              </a:defRPr>
            </a:lvl3pPr>
            <a:lvl4pPr marL="1614122" indent="-230589">
              <a:defRPr>
                <a:solidFill>
                  <a:schemeClr val="tx1"/>
                </a:solidFill>
                <a:latin typeface="Calibri" pitchFamily="34" charset="0"/>
              </a:defRPr>
            </a:lvl4pPr>
            <a:lvl5pPr marL="2075299" indent="-230589">
              <a:defRPr>
                <a:solidFill>
                  <a:schemeClr val="tx1"/>
                </a:solidFill>
                <a:latin typeface="Calibri" pitchFamily="34" charset="0"/>
              </a:defRPr>
            </a:lvl5pPr>
            <a:lvl6pPr marL="2536477" indent="-230589" defTabSz="461178" fontAlgn="base">
              <a:spcBef>
                <a:spcPct val="0"/>
              </a:spcBef>
              <a:spcAft>
                <a:spcPct val="0"/>
              </a:spcAft>
              <a:defRPr>
                <a:solidFill>
                  <a:schemeClr val="tx1"/>
                </a:solidFill>
                <a:latin typeface="Calibri" pitchFamily="34" charset="0"/>
              </a:defRPr>
            </a:lvl6pPr>
            <a:lvl7pPr marL="2997655" indent="-230589" defTabSz="461178" fontAlgn="base">
              <a:spcBef>
                <a:spcPct val="0"/>
              </a:spcBef>
              <a:spcAft>
                <a:spcPct val="0"/>
              </a:spcAft>
              <a:defRPr>
                <a:solidFill>
                  <a:schemeClr val="tx1"/>
                </a:solidFill>
                <a:latin typeface="Calibri" pitchFamily="34" charset="0"/>
              </a:defRPr>
            </a:lvl7pPr>
            <a:lvl8pPr marL="3458832" indent="-230589" defTabSz="461178" fontAlgn="base">
              <a:spcBef>
                <a:spcPct val="0"/>
              </a:spcBef>
              <a:spcAft>
                <a:spcPct val="0"/>
              </a:spcAft>
              <a:defRPr>
                <a:solidFill>
                  <a:schemeClr val="tx1"/>
                </a:solidFill>
                <a:latin typeface="Calibri" pitchFamily="34" charset="0"/>
              </a:defRPr>
            </a:lvl8pPr>
            <a:lvl9pPr marL="3920010" indent="-230589" defTabSz="46117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365A1DE-0EEE-4AA7-A127-EAE0FC9F75A3}" type="slidenum">
              <a:rPr lang="en-AU" altLang="en-US">
                <a:latin typeface="Arial" charset="0"/>
                <a:ea typeface="ＭＳ Ｐゴシック" pitchFamily="34" charset="-128"/>
              </a:rPr>
              <a:pPr fontAlgn="base">
                <a:spcBef>
                  <a:spcPct val="0"/>
                </a:spcBef>
                <a:spcAft>
                  <a:spcPct val="0"/>
                </a:spcAft>
              </a:pPr>
              <a:t>16</a:t>
            </a:fld>
            <a:endParaRPr lang="en-AU" altLang="en-US" dirty="0">
              <a:latin typeface="Arial"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AU" altLang="en-US" dirty="0" smtClean="0">
                <a:ea typeface="ＭＳ Ｐゴシック" pitchFamily="34" charset="-128"/>
              </a:rPr>
              <a:t>In terms of treatment, the first element is related to </a:t>
            </a:r>
            <a:r>
              <a:rPr lang="en-AU" altLang="en-US" dirty="0" err="1" smtClean="0">
                <a:ea typeface="ＭＳ Ｐゴシック" pitchFamily="34" charset="-128"/>
              </a:rPr>
              <a:t>tPA</a:t>
            </a:r>
            <a:r>
              <a:rPr lang="en-AU" altLang="en-US" dirty="0" smtClean="0">
                <a:ea typeface="ＭＳ Ｐゴシック" pitchFamily="34" charset="-128"/>
              </a:rPr>
              <a:t> and best practice is that a</a:t>
            </a:r>
            <a:r>
              <a:rPr lang="en-AU" sz="1200" dirty="0" smtClean="0"/>
              <a:t>ll patients are assessed for </a:t>
            </a:r>
            <a:r>
              <a:rPr lang="en-AU" sz="1200" dirty="0" err="1" smtClean="0"/>
              <a:t>tPA</a:t>
            </a:r>
            <a:r>
              <a:rPr lang="en-AU" sz="1200" dirty="0" smtClean="0"/>
              <a:t> eligibility and that all eligible patients receive </a:t>
            </a:r>
            <a:r>
              <a:rPr lang="en-AU" sz="1200" dirty="0" err="1" smtClean="0"/>
              <a:t>tPA</a:t>
            </a:r>
            <a:r>
              <a:rPr lang="en-AU" sz="1200" dirty="0" smtClean="0"/>
              <a:t>. </a:t>
            </a:r>
          </a:p>
          <a:p>
            <a:pPr>
              <a:spcBef>
                <a:spcPct val="0"/>
              </a:spcBef>
            </a:pPr>
            <a:endParaRPr lang="en-AU" altLang="en-US" dirty="0" smtClean="0">
              <a:ea typeface="ＭＳ Ｐゴシック" pitchFamily="34" charset="-128"/>
            </a:endParaRPr>
          </a:p>
          <a:p>
            <a:pPr>
              <a:spcBef>
                <a:spcPct val="0"/>
              </a:spcBef>
            </a:pPr>
            <a:r>
              <a:rPr lang="en-AU" altLang="en-US" dirty="0" smtClean="0">
                <a:ea typeface="ＭＳ Ｐゴシック" pitchFamily="34" charset="-128"/>
              </a:rPr>
              <a:t>We also need for the reasons for ineligibility</a:t>
            </a:r>
            <a:r>
              <a:rPr lang="en-AU" altLang="en-US" baseline="0" dirty="0" smtClean="0">
                <a:ea typeface="ＭＳ Ｐゴシック" pitchFamily="34" charset="-128"/>
              </a:rPr>
              <a:t> to be well documented</a:t>
            </a:r>
            <a:endParaRPr lang="en-AU" altLang="en-US" dirty="0" smtClean="0">
              <a:ea typeface="ＭＳ Ｐゴシック" pitchFamily="34" charset="-128"/>
            </a:endParaRPr>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9414" indent="-288236">
              <a:defRPr>
                <a:solidFill>
                  <a:schemeClr val="tx1"/>
                </a:solidFill>
                <a:latin typeface="Calibri" pitchFamily="34" charset="0"/>
              </a:defRPr>
            </a:lvl2pPr>
            <a:lvl3pPr marL="1152944" indent="-230589">
              <a:defRPr>
                <a:solidFill>
                  <a:schemeClr val="tx1"/>
                </a:solidFill>
                <a:latin typeface="Calibri" pitchFamily="34" charset="0"/>
              </a:defRPr>
            </a:lvl3pPr>
            <a:lvl4pPr marL="1614122" indent="-230589">
              <a:defRPr>
                <a:solidFill>
                  <a:schemeClr val="tx1"/>
                </a:solidFill>
                <a:latin typeface="Calibri" pitchFamily="34" charset="0"/>
              </a:defRPr>
            </a:lvl4pPr>
            <a:lvl5pPr marL="2075299" indent="-230589">
              <a:defRPr>
                <a:solidFill>
                  <a:schemeClr val="tx1"/>
                </a:solidFill>
                <a:latin typeface="Calibri" pitchFamily="34" charset="0"/>
              </a:defRPr>
            </a:lvl5pPr>
            <a:lvl6pPr marL="2536477" indent="-230589" defTabSz="461178" fontAlgn="base">
              <a:spcBef>
                <a:spcPct val="0"/>
              </a:spcBef>
              <a:spcAft>
                <a:spcPct val="0"/>
              </a:spcAft>
              <a:defRPr>
                <a:solidFill>
                  <a:schemeClr val="tx1"/>
                </a:solidFill>
                <a:latin typeface="Calibri" pitchFamily="34" charset="0"/>
              </a:defRPr>
            </a:lvl6pPr>
            <a:lvl7pPr marL="2997655" indent="-230589" defTabSz="461178" fontAlgn="base">
              <a:spcBef>
                <a:spcPct val="0"/>
              </a:spcBef>
              <a:spcAft>
                <a:spcPct val="0"/>
              </a:spcAft>
              <a:defRPr>
                <a:solidFill>
                  <a:schemeClr val="tx1"/>
                </a:solidFill>
                <a:latin typeface="Calibri" pitchFamily="34" charset="0"/>
              </a:defRPr>
            </a:lvl7pPr>
            <a:lvl8pPr marL="3458832" indent="-230589" defTabSz="461178" fontAlgn="base">
              <a:spcBef>
                <a:spcPct val="0"/>
              </a:spcBef>
              <a:spcAft>
                <a:spcPct val="0"/>
              </a:spcAft>
              <a:defRPr>
                <a:solidFill>
                  <a:schemeClr val="tx1"/>
                </a:solidFill>
                <a:latin typeface="Calibri" pitchFamily="34" charset="0"/>
              </a:defRPr>
            </a:lvl8pPr>
            <a:lvl9pPr marL="3920010" indent="-230589" defTabSz="46117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365A1DE-0EEE-4AA7-A127-EAE0FC9F75A3}" type="slidenum">
              <a:rPr lang="en-AU" altLang="en-US">
                <a:latin typeface="Arial" charset="0"/>
                <a:ea typeface="ＭＳ Ｐゴシック" pitchFamily="34" charset="-128"/>
              </a:rPr>
              <a:pPr fontAlgn="base">
                <a:spcBef>
                  <a:spcPct val="0"/>
                </a:spcBef>
                <a:spcAft>
                  <a:spcPct val="0"/>
                </a:spcAft>
              </a:pPr>
              <a:t>17</a:t>
            </a:fld>
            <a:endParaRPr lang="en-AU" altLang="en-US" dirty="0">
              <a:latin typeface="Arial"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ea typeface="ＭＳ Ｐゴシック" pitchFamily="34" charset="-128"/>
              </a:rPr>
              <a:t>We</a:t>
            </a:r>
            <a:r>
              <a:rPr lang="en-AU" altLang="en-US" baseline="0" dirty="0" smtClean="0">
                <a:ea typeface="ＭＳ Ｐゴシック" pitchFamily="34" charset="-128"/>
              </a:rPr>
              <a:t> know that h</a:t>
            </a:r>
            <a:r>
              <a:rPr lang="en-AU" sz="1200" b="0" i="0" u="none" strike="noStrike" kern="1200" baseline="0" dirty="0" smtClean="0">
                <a:solidFill>
                  <a:schemeClr val="tx1"/>
                </a:solidFill>
                <a:latin typeface="+mn-lt"/>
                <a:ea typeface="+mn-ea"/>
                <a:cs typeface="+mn-cs"/>
              </a:rPr>
              <a:t>yperthermia in the early phase of acute stroke increases mortality and infarct size so temperature monitoring and active management of hyperthermia is an important part of ED </a:t>
            </a:r>
            <a:r>
              <a:rPr lang="en-AU" dirty="0" smtClean="0"/>
              <a:t>stroke care. A meta-analysis of hyperthermia and stroke outcomes by </a:t>
            </a:r>
            <a:r>
              <a:rPr lang="en-AU" dirty="0" err="1" smtClean="0"/>
              <a:t>Hajat</a:t>
            </a:r>
            <a:r>
              <a:rPr lang="en-AU" dirty="0" smtClean="0"/>
              <a:t> et al. showed that patients who</a:t>
            </a:r>
          </a:p>
          <a:p>
            <a:r>
              <a:rPr lang="en-AU" dirty="0" smtClean="0"/>
              <a:t>were febrile following stroke had a 19% increase in mortality.  Best practice recommendations are that all patients have their temperature taken on arrival to ED and then at least four hourly whilst they remain in ED.  Emergency nurses will have no trouble meeting the first part of that recommendation but we might need to think about prompts for temperature reassessment. The second part of fever care is to treat temperature 37.5°C or greater with paracetamol within one hour. Just bear in mind that many of these patients will be nil by mouth so if the patient has not had a swallow screen or assessment, then PR or IV paracetamol should be used. </a:t>
            </a:r>
          </a:p>
          <a:p>
            <a:pPr>
              <a:spcBef>
                <a:spcPct val="0"/>
              </a:spcBef>
            </a:pPr>
            <a:endParaRPr lang="en-AU" altLang="en-US" dirty="0" smtClean="0"/>
          </a:p>
          <a:p>
            <a:pPr>
              <a:spcBef>
                <a:spcPct val="0"/>
              </a:spcBef>
            </a:pPr>
            <a:endParaRPr lang="en-AU" altLang="en-US" dirty="0" smtClean="0">
              <a:ea typeface="ＭＳ Ｐゴシック" pitchFamily="34" charset="-128"/>
            </a:endParaRPr>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9414" indent="-288236">
              <a:defRPr>
                <a:solidFill>
                  <a:schemeClr val="tx1"/>
                </a:solidFill>
                <a:latin typeface="Calibri" pitchFamily="34" charset="0"/>
              </a:defRPr>
            </a:lvl2pPr>
            <a:lvl3pPr marL="1152944" indent="-230589">
              <a:defRPr>
                <a:solidFill>
                  <a:schemeClr val="tx1"/>
                </a:solidFill>
                <a:latin typeface="Calibri" pitchFamily="34" charset="0"/>
              </a:defRPr>
            </a:lvl3pPr>
            <a:lvl4pPr marL="1614122" indent="-230589">
              <a:defRPr>
                <a:solidFill>
                  <a:schemeClr val="tx1"/>
                </a:solidFill>
                <a:latin typeface="Calibri" pitchFamily="34" charset="0"/>
              </a:defRPr>
            </a:lvl4pPr>
            <a:lvl5pPr marL="2075299" indent="-230589">
              <a:defRPr>
                <a:solidFill>
                  <a:schemeClr val="tx1"/>
                </a:solidFill>
                <a:latin typeface="Calibri" pitchFamily="34" charset="0"/>
              </a:defRPr>
            </a:lvl5pPr>
            <a:lvl6pPr marL="2536477" indent="-230589" defTabSz="461178" fontAlgn="base">
              <a:spcBef>
                <a:spcPct val="0"/>
              </a:spcBef>
              <a:spcAft>
                <a:spcPct val="0"/>
              </a:spcAft>
              <a:defRPr>
                <a:solidFill>
                  <a:schemeClr val="tx1"/>
                </a:solidFill>
                <a:latin typeface="Calibri" pitchFamily="34" charset="0"/>
              </a:defRPr>
            </a:lvl6pPr>
            <a:lvl7pPr marL="2997655" indent="-230589" defTabSz="461178" fontAlgn="base">
              <a:spcBef>
                <a:spcPct val="0"/>
              </a:spcBef>
              <a:spcAft>
                <a:spcPct val="0"/>
              </a:spcAft>
              <a:defRPr>
                <a:solidFill>
                  <a:schemeClr val="tx1"/>
                </a:solidFill>
                <a:latin typeface="Calibri" pitchFamily="34" charset="0"/>
              </a:defRPr>
            </a:lvl7pPr>
            <a:lvl8pPr marL="3458832" indent="-230589" defTabSz="461178" fontAlgn="base">
              <a:spcBef>
                <a:spcPct val="0"/>
              </a:spcBef>
              <a:spcAft>
                <a:spcPct val="0"/>
              </a:spcAft>
              <a:defRPr>
                <a:solidFill>
                  <a:schemeClr val="tx1"/>
                </a:solidFill>
                <a:latin typeface="Calibri" pitchFamily="34" charset="0"/>
              </a:defRPr>
            </a:lvl8pPr>
            <a:lvl9pPr marL="3920010" indent="-230589" defTabSz="46117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365A1DE-0EEE-4AA7-A127-EAE0FC9F75A3}" type="slidenum">
              <a:rPr lang="en-AU" altLang="en-US">
                <a:latin typeface="Arial" charset="0"/>
                <a:ea typeface="ＭＳ Ｐゴシック" pitchFamily="34" charset="-128"/>
              </a:rPr>
              <a:pPr fontAlgn="base">
                <a:spcBef>
                  <a:spcPct val="0"/>
                </a:spcBef>
                <a:spcAft>
                  <a:spcPct val="0"/>
                </a:spcAft>
              </a:pPr>
              <a:t>18</a:t>
            </a:fld>
            <a:endParaRPr lang="en-AU" altLang="en-US" dirty="0">
              <a:latin typeface="Arial"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sz="1200" b="0" i="0" u="none" strike="noStrike" kern="1200" baseline="0" dirty="0" smtClean="0">
                <a:solidFill>
                  <a:schemeClr val="tx1"/>
                </a:solidFill>
                <a:latin typeface="+mn-lt"/>
                <a:ea typeface="+mn-ea"/>
                <a:cs typeface="+mn-cs"/>
              </a:rPr>
              <a:t>Glycaemic control is an important aspect of management of serious illness although we have seen an </a:t>
            </a:r>
            <a:r>
              <a:rPr lang="en-AU" dirty="0" smtClean="0"/>
              <a:t>increase in poor outcomes from stringent glucose control. Blood glucose levels should be assessed in patients with actual or potential stroke for a number of reasons. First, it is important to exclude</a:t>
            </a:r>
          </a:p>
          <a:p>
            <a:r>
              <a:rPr lang="en-AU" dirty="0" smtClean="0"/>
              <a:t>hypoglycaemia as an easily treated cause for signs and symptoms that may mimic stroke. Second, diabetes is a significant risk factor for stroke and may or may not be diagnosed. Third, hyperglycaemia is associated with increased infarct size and poor patient outcomes. One study showed that  blood glucose levels over 8 </a:t>
            </a:r>
            <a:r>
              <a:rPr lang="en-AU" dirty="0" err="1" smtClean="0"/>
              <a:t>mmol</a:t>
            </a:r>
            <a:r>
              <a:rPr lang="en-AU" dirty="0" smtClean="0"/>
              <a:t>/L were predictive of mortality following stroke, even when adjusted for age, stroke severity, and stroke type. Hyperglycaemia following stroke is also associated with decreased functional outcome so blood glucose monitoring and active management of hyperglycaemia in</a:t>
            </a:r>
          </a:p>
          <a:p>
            <a:r>
              <a:rPr lang="en-AU" dirty="0" smtClean="0"/>
              <a:t>the ED may have significant impact on patients outcomes following acute stroke.</a:t>
            </a:r>
          </a:p>
          <a:p>
            <a:endParaRPr lang="en-AU" dirty="0" smtClean="0"/>
          </a:p>
          <a:p>
            <a:r>
              <a:rPr lang="en-AU" dirty="0" smtClean="0"/>
              <a:t>Best practice recommendations for the T3 trial are to record a finger prick blood glucose on ED admission which will happen in all patients with altered conscious state but to also send a formal venous Blood Glucose Level to the laboratory with the ED admission bloods. This may mean that you’ll have to add that specific request to the stroke care set or pathology request form. In addition, we should be recording a finger prick BGL on admission and monitor finger prick BGL every 6 hours (or greater if elevated) and actively treat blood glucose levels greater than 10 </a:t>
            </a:r>
            <a:r>
              <a:rPr lang="en-AU" dirty="0" err="1" smtClean="0"/>
              <a:t>mmol</a:t>
            </a:r>
            <a:r>
              <a:rPr lang="en-AU" dirty="0" smtClean="0"/>
              <a:t>/L with insulin within one hour. How this happens in your hospitals will be a matter of local protocols or there is a T3 insulin infusion protocol available if needed.  10mmol/L was selected as this is in line with Australian Diabetes Society Guidelines for Routine Glucose Control in Hospital Patients. </a:t>
            </a:r>
          </a:p>
          <a:p>
            <a:pPr>
              <a:spcBef>
                <a:spcPct val="0"/>
              </a:spcBef>
            </a:pPr>
            <a:endParaRPr lang="en-AU" altLang="en-US" dirty="0" smtClean="0"/>
          </a:p>
          <a:p>
            <a:pPr>
              <a:spcBef>
                <a:spcPct val="0"/>
              </a:spcBef>
            </a:pPr>
            <a:endParaRPr lang="en-AU" altLang="en-US" dirty="0" smtClean="0">
              <a:ea typeface="ＭＳ Ｐゴシック" pitchFamily="34" charset="-128"/>
            </a:endParaRPr>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9414" indent="-288236">
              <a:defRPr>
                <a:solidFill>
                  <a:schemeClr val="tx1"/>
                </a:solidFill>
                <a:latin typeface="Calibri" pitchFamily="34" charset="0"/>
              </a:defRPr>
            </a:lvl2pPr>
            <a:lvl3pPr marL="1152944" indent="-230589">
              <a:defRPr>
                <a:solidFill>
                  <a:schemeClr val="tx1"/>
                </a:solidFill>
                <a:latin typeface="Calibri" pitchFamily="34" charset="0"/>
              </a:defRPr>
            </a:lvl3pPr>
            <a:lvl4pPr marL="1614122" indent="-230589">
              <a:defRPr>
                <a:solidFill>
                  <a:schemeClr val="tx1"/>
                </a:solidFill>
                <a:latin typeface="Calibri" pitchFamily="34" charset="0"/>
              </a:defRPr>
            </a:lvl4pPr>
            <a:lvl5pPr marL="2075299" indent="-230589">
              <a:defRPr>
                <a:solidFill>
                  <a:schemeClr val="tx1"/>
                </a:solidFill>
                <a:latin typeface="Calibri" pitchFamily="34" charset="0"/>
              </a:defRPr>
            </a:lvl5pPr>
            <a:lvl6pPr marL="2536477" indent="-230589" defTabSz="461178" fontAlgn="base">
              <a:spcBef>
                <a:spcPct val="0"/>
              </a:spcBef>
              <a:spcAft>
                <a:spcPct val="0"/>
              </a:spcAft>
              <a:defRPr>
                <a:solidFill>
                  <a:schemeClr val="tx1"/>
                </a:solidFill>
                <a:latin typeface="Calibri" pitchFamily="34" charset="0"/>
              </a:defRPr>
            </a:lvl6pPr>
            <a:lvl7pPr marL="2997655" indent="-230589" defTabSz="461178" fontAlgn="base">
              <a:spcBef>
                <a:spcPct val="0"/>
              </a:spcBef>
              <a:spcAft>
                <a:spcPct val="0"/>
              </a:spcAft>
              <a:defRPr>
                <a:solidFill>
                  <a:schemeClr val="tx1"/>
                </a:solidFill>
                <a:latin typeface="Calibri" pitchFamily="34" charset="0"/>
              </a:defRPr>
            </a:lvl7pPr>
            <a:lvl8pPr marL="3458832" indent="-230589" defTabSz="461178" fontAlgn="base">
              <a:spcBef>
                <a:spcPct val="0"/>
              </a:spcBef>
              <a:spcAft>
                <a:spcPct val="0"/>
              </a:spcAft>
              <a:defRPr>
                <a:solidFill>
                  <a:schemeClr val="tx1"/>
                </a:solidFill>
                <a:latin typeface="Calibri" pitchFamily="34" charset="0"/>
              </a:defRPr>
            </a:lvl8pPr>
            <a:lvl9pPr marL="3920010" indent="-230589" defTabSz="46117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365A1DE-0EEE-4AA7-A127-EAE0FC9F75A3}" type="slidenum">
              <a:rPr lang="en-AU" altLang="en-US">
                <a:latin typeface="Arial" charset="0"/>
                <a:ea typeface="ＭＳ Ｐゴシック" pitchFamily="34" charset="-128"/>
              </a:rPr>
              <a:pPr fontAlgn="base">
                <a:spcBef>
                  <a:spcPct val="0"/>
                </a:spcBef>
                <a:spcAft>
                  <a:spcPct val="0"/>
                </a:spcAft>
              </a:pPr>
              <a:t>19</a:t>
            </a:fld>
            <a:endParaRPr lang="en-AU" altLang="en-US" dirty="0">
              <a:latin typeface="Arial"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These first couple of slides are really background to why we did the QASC trial</a:t>
            </a:r>
            <a:endParaRPr lang="en-US" altLang="en-US" dirty="0"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854" indent="-285713" eaLnBrk="0" hangingPunct="0">
              <a:defRPr>
                <a:solidFill>
                  <a:schemeClr val="tx1"/>
                </a:solidFill>
                <a:latin typeface="Arial" charset="0"/>
                <a:ea typeface="ＭＳ Ｐゴシック" pitchFamily="34" charset="-128"/>
              </a:defRPr>
            </a:lvl2pPr>
            <a:lvl3pPr marL="1142850" indent="-228570" eaLnBrk="0" hangingPunct="0">
              <a:defRPr>
                <a:solidFill>
                  <a:schemeClr val="tx1"/>
                </a:solidFill>
                <a:latin typeface="Arial" charset="0"/>
                <a:ea typeface="ＭＳ Ｐゴシック" pitchFamily="34" charset="-128"/>
              </a:defRPr>
            </a:lvl3pPr>
            <a:lvl4pPr marL="1599992" indent="-228570" eaLnBrk="0" hangingPunct="0">
              <a:defRPr>
                <a:solidFill>
                  <a:schemeClr val="tx1"/>
                </a:solidFill>
                <a:latin typeface="Arial" charset="0"/>
                <a:ea typeface="ＭＳ Ｐゴシック" pitchFamily="34" charset="-128"/>
              </a:defRPr>
            </a:lvl4pPr>
            <a:lvl5pPr marL="2057132" indent="-228570" eaLnBrk="0" hangingPunct="0">
              <a:defRPr>
                <a:solidFill>
                  <a:schemeClr val="tx1"/>
                </a:solidFill>
                <a:latin typeface="Arial" charset="0"/>
                <a:ea typeface="ＭＳ Ｐゴシック" pitchFamily="34" charset="-128"/>
              </a:defRPr>
            </a:lvl5pPr>
            <a:lvl6pPr marL="2514271" indent="-228570" defTabSz="457140" eaLnBrk="0" fontAlgn="base" hangingPunct="0">
              <a:spcBef>
                <a:spcPct val="0"/>
              </a:spcBef>
              <a:spcAft>
                <a:spcPct val="0"/>
              </a:spcAft>
              <a:defRPr>
                <a:solidFill>
                  <a:schemeClr val="tx1"/>
                </a:solidFill>
                <a:latin typeface="Arial" charset="0"/>
                <a:ea typeface="ＭＳ Ｐゴシック" pitchFamily="34" charset="-128"/>
              </a:defRPr>
            </a:lvl6pPr>
            <a:lvl7pPr marL="2971413" indent="-228570" defTabSz="457140" eaLnBrk="0" fontAlgn="base" hangingPunct="0">
              <a:spcBef>
                <a:spcPct val="0"/>
              </a:spcBef>
              <a:spcAft>
                <a:spcPct val="0"/>
              </a:spcAft>
              <a:defRPr>
                <a:solidFill>
                  <a:schemeClr val="tx1"/>
                </a:solidFill>
                <a:latin typeface="Arial" charset="0"/>
                <a:ea typeface="ＭＳ Ｐゴシック" pitchFamily="34" charset="-128"/>
              </a:defRPr>
            </a:lvl7pPr>
            <a:lvl8pPr marL="3428553" indent="-228570" defTabSz="457140" eaLnBrk="0" fontAlgn="base" hangingPunct="0">
              <a:spcBef>
                <a:spcPct val="0"/>
              </a:spcBef>
              <a:spcAft>
                <a:spcPct val="0"/>
              </a:spcAft>
              <a:defRPr>
                <a:solidFill>
                  <a:schemeClr val="tx1"/>
                </a:solidFill>
                <a:latin typeface="Arial" charset="0"/>
                <a:ea typeface="ＭＳ Ｐゴシック" pitchFamily="34" charset="-128"/>
              </a:defRPr>
            </a:lvl8pPr>
            <a:lvl9pPr marL="3885694" indent="-228570" defTabSz="45714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7017838-C1BC-4AEC-B0BC-79535B5B28BB}" type="slidenum">
              <a:rPr lang="en-AU" altLang="en-US" smtClean="0">
                <a:cs typeface="Arial" charset="0"/>
              </a:rPr>
              <a:pPr eaLnBrk="1" hangingPunct="1"/>
              <a:t>2</a:t>
            </a:fld>
            <a:endParaRPr lang="en-AU" altLang="en-US" smtClean="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AU" sz="1200" b="0" i="0" u="none" strike="noStrike" kern="1200" baseline="0" dirty="0" smtClean="0">
                <a:solidFill>
                  <a:schemeClr val="tx1"/>
                </a:solidFill>
                <a:latin typeface="+mn-lt"/>
                <a:ea typeface="+mn-ea"/>
                <a:cs typeface="+mn-cs"/>
              </a:rPr>
              <a:t>Impaired swallowing is associated with increased mortality following stroke</a:t>
            </a:r>
            <a:r>
              <a:rPr lang="en-AU" sz="800" b="0" i="0" u="none" strike="noStrike" kern="1200" baseline="0" dirty="0" smtClean="0">
                <a:solidFill>
                  <a:schemeClr val="tx1"/>
                </a:solidFill>
                <a:latin typeface="+mn-lt"/>
                <a:ea typeface="+mn-ea"/>
                <a:cs typeface="+mn-cs"/>
              </a:rPr>
              <a:t> </a:t>
            </a:r>
            <a:r>
              <a:rPr lang="en-AU" sz="1200" b="0" i="0" u="none" strike="noStrike" kern="1200" baseline="0" dirty="0" smtClean="0">
                <a:solidFill>
                  <a:schemeClr val="tx1"/>
                </a:solidFill>
                <a:latin typeface="+mn-lt"/>
                <a:ea typeface="+mn-ea"/>
                <a:cs typeface="+mn-cs"/>
              </a:rPr>
              <a:t>so patients with stroke should remain nil orally until ability to swallow safely has been formally </a:t>
            </a:r>
            <a:r>
              <a:rPr lang="en-AU" dirty="0" smtClean="0"/>
              <a:t>assessed. Patients should remain nil by mouth (including food, fluids and medications) until a swallow screen by non-speech pathologist or swallow assessment by SP is performed. ASSIST is the most common swallow screening tool used in Australia and ASSIST resources are available from the T3 team if you are interested in learning how to swallow screen. Also, it should be noted that all patients who fail the screen need to be assessed by a speech pathologist. How this is operationalised will depend on local processes and resources. Some EDs have nursing staff trained in swallow screening, some EDs make early referrals to speech pathology and in some hospitals members of the stroke team perform the swallow screen. </a:t>
            </a:r>
          </a:p>
          <a:p>
            <a:pPr>
              <a:spcBef>
                <a:spcPct val="0"/>
              </a:spcBef>
            </a:pPr>
            <a:endParaRPr lang="en-AU" altLang="en-US" dirty="0" smtClean="0">
              <a:ea typeface="ＭＳ Ｐゴシック" pitchFamily="34" charset="-128"/>
            </a:endParaRPr>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9414" indent="-288236">
              <a:defRPr>
                <a:solidFill>
                  <a:schemeClr val="tx1"/>
                </a:solidFill>
                <a:latin typeface="Calibri" pitchFamily="34" charset="0"/>
              </a:defRPr>
            </a:lvl2pPr>
            <a:lvl3pPr marL="1152944" indent="-230589">
              <a:defRPr>
                <a:solidFill>
                  <a:schemeClr val="tx1"/>
                </a:solidFill>
                <a:latin typeface="Calibri" pitchFamily="34" charset="0"/>
              </a:defRPr>
            </a:lvl3pPr>
            <a:lvl4pPr marL="1614122" indent="-230589">
              <a:defRPr>
                <a:solidFill>
                  <a:schemeClr val="tx1"/>
                </a:solidFill>
                <a:latin typeface="Calibri" pitchFamily="34" charset="0"/>
              </a:defRPr>
            </a:lvl4pPr>
            <a:lvl5pPr marL="2075299" indent="-230589">
              <a:defRPr>
                <a:solidFill>
                  <a:schemeClr val="tx1"/>
                </a:solidFill>
                <a:latin typeface="Calibri" pitchFamily="34" charset="0"/>
              </a:defRPr>
            </a:lvl5pPr>
            <a:lvl6pPr marL="2536477" indent="-230589" defTabSz="461178" fontAlgn="base">
              <a:spcBef>
                <a:spcPct val="0"/>
              </a:spcBef>
              <a:spcAft>
                <a:spcPct val="0"/>
              </a:spcAft>
              <a:defRPr>
                <a:solidFill>
                  <a:schemeClr val="tx1"/>
                </a:solidFill>
                <a:latin typeface="Calibri" pitchFamily="34" charset="0"/>
              </a:defRPr>
            </a:lvl6pPr>
            <a:lvl7pPr marL="2997655" indent="-230589" defTabSz="461178" fontAlgn="base">
              <a:spcBef>
                <a:spcPct val="0"/>
              </a:spcBef>
              <a:spcAft>
                <a:spcPct val="0"/>
              </a:spcAft>
              <a:defRPr>
                <a:solidFill>
                  <a:schemeClr val="tx1"/>
                </a:solidFill>
                <a:latin typeface="Calibri" pitchFamily="34" charset="0"/>
              </a:defRPr>
            </a:lvl7pPr>
            <a:lvl8pPr marL="3458832" indent="-230589" defTabSz="461178" fontAlgn="base">
              <a:spcBef>
                <a:spcPct val="0"/>
              </a:spcBef>
              <a:spcAft>
                <a:spcPct val="0"/>
              </a:spcAft>
              <a:defRPr>
                <a:solidFill>
                  <a:schemeClr val="tx1"/>
                </a:solidFill>
                <a:latin typeface="Calibri" pitchFamily="34" charset="0"/>
              </a:defRPr>
            </a:lvl8pPr>
            <a:lvl9pPr marL="3920010" indent="-230589" defTabSz="46117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365A1DE-0EEE-4AA7-A127-EAE0FC9F75A3}" type="slidenum">
              <a:rPr lang="en-AU" altLang="en-US">
                <a:latin typeface="Arial" charset="0"/>
                <a:ea typeface="ＭＳ Ｐゴシック" pitchFamily="34" charset="-128"/>
              </a:rPr>
              <a:pPr fontAlgn="base">
                <a:spcBef>
                  <a:spcPct val="0"/>
                </a:spcBef>
                <a:spcAft>
                  <a:spcPct val="0"/>
                </a:spcAft>
              </a:pPr>
              <a:t>20</a:t>
            </a:fld>
            <a:endParaRPr lang="en-AU" altLang="en-US" dirty="0">
              <a:latin typeface="Arial"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lang="en-AU" sz="2400" b="0" dirty="0" smtClean="0"/>
              <a:t>Moving on to transfer, we</a:t>
            </a:r>
            <a:r>
              <a:rPr lang="en-AU" sz="2400" b="0" baseline="0" dirty="0" smtClean="0"/>
              <a:t> know that patients do better if managed in a stroke unit so in line with national targets, a</a:t>
            </a:r>
            <a:r>
              <a:rPr lang="en-AU" sz="2400" b="0" dirty="0" smtClean="0"/>
              <a:t>ll patients with stroke should be discharged from ED within 4 hours</a:t>
            </a:r>
            <a:r>
              <a:rPr lang="en-AU" sz="2400" b="0" baseline="0" dirty="0" smtClean="0"/>
              <a:t> and a</a:t>
            </a:r>
            <a:r>
              <a:rPr lang="en-AU" sz="2400" b="0" dirty="0" smtClean="0"/>
              <a:t>ll patients with stroke should be admitted to the hospital's stroke unit. Having</a:t>
            </a:r>
            <a:r>
              <a:rPr lang="en-AU" sz="2400" b="0" baseline="0" dirty="0" smtClean="0"/>
              <a:t> said that, it is well recognised that there are many factors that influence the patient’s transfer out of ED and again, how this is operationalised will be dependent on local processes. </a:t>
            </a:r>
            <a:endParaRPr lang="en-AU" sz="2400" b="0" dirty="0" smtClean="0"/>
          </a:p>
          <a:p>
            <a:pPr>
              <a:spcBef>
                <a:spcPct val="0"/>
              </a:spcBef>
            </a:pPr>
            <a:endParaRPr lang="en-AU" altLang="en-US" dirty="0" smtClean="0">
              <a:ea typeface="ＭＳ Ｐゴシック" pitchFamily="34" charset="-128"/>
            </a:endParaRPr>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9414" indent="-288236">
              <a:defRPr>
                <a:solidFill>
                  <a:schemeClr val="tx1"/>
                </a:solidFill>
                <a:latin typeface="Calibri" pitchFamily="34" charset="0"/>
              </a:defRPr>
            </a:lvl2pPr>
            <a:lvl3pPr marL="1152944" indent="-230589">
              <a:defRPr>
                <a:solidFill>
                  <a:schemeClr val="tx1"/>
                </a:solidFill>
                <a:latin typeface="Calibri" pitchFamily="34" charset="0"/>
              </a:defRPr>
            </a:lvl3pPr>
            <a:lvl4pPr marL="1614122" indent="-230589">
              <a:defRPr>
                <a:solidFill>
                  <a:schemeClr val="tx1"/>
                </a:solidFill>
                <a:latin typeface="Calibri" pitchFamily="34" charset="0"/>
              </a:defRPr>
            </a:lvl4pPr>
            <a:lvl5pPr marL="2075299" indent="-230589">
              <a:defRPr>
                <a:solidFill>
                  <a:schemeClr val="tx1"/>
                </a:solidFill>
                <a:latin typeface="Calibri" pitchFamily="34" charset="0"/>
              </a:defRPr>
            </a:lvl5pPr>
            <a:lvl6pPr marL="2536477" indent="-230589" defTabSz="461178" fontAlgn="base">
              <a:spcBef>
                <a:spcPct val="0"/>
              </a:spcBef>
              <a:spcAft>
                <a:spcPct val="0"/>
              </a:spcAft>
              <a:defRPr>
                <a:solidFill>
                  <a:schemeClr val="tx1"/>
                </a:solidFill>
                <a:latin typeface="Calibri" pitchFamily="34" charset="0"/>
              </a:defRPr>
            </a:lvl6pPr>
            <a:lvl7pPr marL="2997655" indent="-230589" defTabSz="461178" fontAlgn="base">
              <a:spcBef>
                <a:spcPct val="0"/>
              </a:spcBef>
              <a:spcAft>
                <a:spcPct val="0"/>
              </a:spcAft>
              <a:defRPr>
                <a:solidFill>
                  <a:schemeClr val="tx1"/>
                </a:solidFill>
                <a:latin typeface="Calibri" pitchFamily="34" charset="0"/>
              </a:defRPr>
            </a:lvl7pPr>
            <a:lvl8pPr marL="3458832" indent="-230589" defTabSz="461178" fontAlgn="base">
              <a:spcBef>
                <a:spcPct val="0"/>
              </a:spcBef>
              <a:spcAft>
                <a:spcPct val="0"/>
              </a:spcAft>
              <a:defRPr>
                <a:solidFill>
                  <a:schemeClr val="tx1"/>
                </a:solidFill>
                <a:latin typeface="Calibri" pitchFamily="34" charset="0"/>
              </a:defRPr>
            </a:lvl8pPr>
            <a:lvl9pPr marL="3920010" indent="-230589" defTabSz="46117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365A1DE-0EEE-4AA7-A127-EAE0FC9F75A3}" type="slidenum">
              <a:rPr lang="en-AU" altLang="en-US">
                <a:latin typeface="Arial" charset="0"/>
                <a:ea typeface="ＭＳ Ｐゴシック" pitchFamily="34" charset="-128"/>
              </a:rPr>
              <a:pPr fontAlgn="base">
                <a:spcBef>
                  <a:spcPct val="0"/>
                </a:spcBef>
                <a:spcAft>
                  <a:spcPct val="0"/>
                </a:spcAft>
              </a:pPr>
              <a:t>21</a:t>
            </a:fld>
            <a:endParaRPr lang="en-AU" altLang="en-US" dirty="0">
              <a:latin typeface="Arial"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xfrm>
            <a:off x="2466975" y="742950"/>
            <a:ext cx="1873250" cy="14065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AU" altLang="en-US" dirty="0" smtClean="0">
                <a:ea typeface="ＭＳ Ｐゴシック" pitchFamily="34" charset="-128"/>
              </a:rPr>
              <a:t>Questions and contact details</a:t>
            </a:r>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9414" indent="-288236">
              <a:defRPr>
                <a:solidFill>
                  <a:schemeClr val="tx1"/>
                </a:solidFill>
                <a:latin typeface="Calibri" pitchFamily="34" charset="0"/>
              </a:defRPr>
            </a:lvl2pPr>
            <a:lvl3pPr marL="1152944" indent="-230589">
              <a:defRPr>
                <a:solidFill>
                  <a:schemeClr val="tx1"/>
                </a:solidFill>
                <a:latin typeface="Calibri" pitchFamily="34" charset="0"/>
              </a:defRPr>
            </a:lvl3pPr>
            <a:lvl4pPr marL="1614122" indent="-230589">
              <a:defRPr>
                <a:solidFill>
                  <a:schemeClr val="tx1"/>
                </a:solidFill>
                <a:latin typeface="Calibri" pitchFamily="34" charset="0"/>
              </a:defRPr>
            </a:lvl4pPr>
            <a:lvl5pPr marL="2075299" indent="-230589">
              <a:defRPr>
                <a:solidFill>
                  <a:schemeClr val="tx1"/>
                </a:solidFill>
                <a:latin typeface="Calibri" pitchFamily="34" charset="0"/>
              </a:defRPr>
            </a:lvl5pPr>
            <a:lvl6pPr marL="2536477" indent="-230589" defTabSz="461178" fontAlgn="base">
              <a:spcBef>
                <a:spcPct val="0"/>
              </a:spcBef>
              <a:spcAft>
                <a:spcPct val="0"/>
              </a:spcAft>
              <a:defRPr>
                <a:solidFill>
                  <a:schemeClr val="tx1"/>
                </a:solidFill>
                <a:latin typeface="Calibri" pitchFamily="34" charset="0"/>
              </a:defRPr>
            </a:lvl6pPr>
            <a:lvl7pPr marL="2997655" indent="-230589" defTabSz="461178" fontAlgn="base">
              <a:spcBef>
                <a:spcPct val="0"/>
              </a:spcBef>
              <a:spcAft>
                <a:spcPct val="0"/>
              </a:spcAft>
              <a:defRPr>
                <a:solidFill>
                  <a:schemeClr val="tx1"/>
                </a:solidFill>
                <a:latin typeface="Calibri" pitchFamily="34" charset="0"/>
              </a:defRPr>
            </a:lvl7pPr>
            <a:lvl8pPr marL="3458832" indent="-230589" defTabSz="461178" fontAlgn="base">
              <a:spcBef>
                <a:spcPct val="0"/>
              </a:spcBef>
              <a:spcAft>
                <a:spcPct val="0"/>
              </a:spcAft>
              <a:defRPr>
                <a:solidFill>
                  <a:schemeClr val="tx1"/>
                </a:solidFill>
                <a:latin typeface="Calibri" pitchFamily="34" charset="0"/>
              </a:defRPr>
            </a:lvl8pPr>
            <a:lvl9pPr marL="3920010" indent="-230589" defTabSz="46117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365A1DE-0EEE-4AA7-A127-EAE0FC9F75A3}" type="slidenum">
              <a:rPr lang="en-AU" altLang="en-US">
                <a:latin typeface="Arial" charset="0"/>
                <a:ea typeface="ＭＳ Ｐゴシック" pitchFamily="34" charset="-128"/>
              </a:rPr>
              <a:pPr fontAlgn="base">
                <a:spcBef>
                  <a:spcPct val="0"/>
                </a:spcBef>
                <a:spcAft>
                  <a:spcPct val="0"/>
                </a:spcAft>
              </a:pPr>
              <a:t>22</a:t>
            </a:fld>
            <a:endParaRPr lang="en-AU" altLang="en-US" dirty="0">
              <a:latin typeface="Arial" charset="0"/>
              <a:ea typeface="ＭＳ Ｐゴシック" pitchFamily="34" charset="-128"/>
            </a:endParaRPr>
          </a:p>
        </p:txBody>
      </p:sp>
    </p:spTree>
    <p:extLst>
      <p:ext uri="{BB962C8B-B14F-4D97-AF65-F5344CB8AC3E}">
        <p14:creationId xmlns:p14="http://schemas.microsoft.com/office/powerpoint/2010/main" val="3804993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854" indent="-285713" eaLnBrk="0" hangingPunct="0">
              <a:defRPr>
                <a:solidFill>
                  <a:schemeClr val="tx1"/>
                </a:solidFill>
                <a:latin typeface="Arial" charset="0"/>
                <a:ea typeface="ＭＳ Ｐゴシック" pitchFamily="34" charset="-128"/>
              </a:defRPr>
            </a:lvl2pPr>
            <a:lvl3pPr marL="1142850" indent="-228570" eaLnBrk="0" hangingPunct="0">
              <a:defRPr>
                <a:solidFill>
                  <a:schemeClr val="tx1"/>
                </a:solidFill>
                <a:latin typeface="Arial" charset="0"/>
                <a:ea typeface="ＭＳ Ｐゴシック" pitchFamily="34" charset="-128"/>
              </a:defRPr>
            </a:lvl3pPr>
            <a:lvl4pPr marL="1599992" indent="-228570" eaLnBrk="0" hangingPunct="0">
              <a:defRPr>
                <a:solidFill>
                  <a:schemeClr val="tx1"/>
                </a:solidFill>
                <a:latin typeface="Arial" charset="0"/>
                <a:ea typeface="ＭＳ Ｐゴシック" pitchFamily="34" charset="-128"/>
              </a:defRPr>
            </a:lvl4pPr>
            <a:lvl5pPr marL="2057132" indent="-228570" eaLnBrk="0" hangingPunct="0">
              <a:defRPr>
                <a:solidFill>
                  <a:schemeClr val="tx1"/>
                </a:solidFill>
                <a:latin typeface="Arial" charset="0"/>
                <a:ea typeface="ＭＳ Ｐゴシック" pitchFamily="34" charset="-128"/>
              </a:defRPr>
            </a:lvl5pPr>
            <a:lvl6pPr marL="2514271" indent="-228570" defTabSz="457140" eaLnBrk="0" fontAlgn="base" hangingPunct="0">
              <a:spcBef>
                <a:spcPct val="0"/>
              </a:spcBef>
              <a:spcAft>
                <a:spcPct val="0"/>
              </a:spcAft>
              <a:defRPr>
                <a:solidFill>
                  <a:schemeClr val="tx1"/>
                </a:solidFill>
                <a:latin typeface="Arial" charset="0"/>
                <a:ea typeface="ＭＳ Ｐゴシック" pitchFamily="34" charset="-128"/>
              </a:defRPr>
            </a:lvl6pPr>
            <a:lvl7pPr marL="2971413" indent="-228570" defTabSz="457140" eaLnBrk="0" fontAlgn="base" hangingPunct="0">
              <a:spcBef>
                <a:spcPct val="0"/>
              </a:spcBef>
              <a:spcAft>
                <a:spcPct val="0"/>
              </a:spcAft>
              <a:defRPr>
                <a:solidFill>
                  <a:schemeClr val="tx1"/>
                </a:solidFill>
                <a:latin typeface="Arial" charset="0"/>
                <a:ea typeface="ＭＳ Ｐゴシック" pitchFamily="34" charset="-128"/>
              </a:defRPr>
            </a:lvl7pPr>
            <a:lvl8pPr marL="3428553" indent="-228570" defTabSz="457140" eaLnBrk="0" fontAlgn="base" hangingPunct="0">
              <a:spcBef>
                <a:spcPct val="0"/>
              </a:spcBef>
              <a:spcAft>
                <a:spcPct val="0"/>
              </a:spcAft>
              <a:defRPr>
                <a:solidFill>
                  <a:schemeClr val="tx1"/>
                </a:solidFill>
                <a:latin typeface="Arial" charset="0"/>
                <a:ea typeface="ＭＳ Ｐゴシック" pitchFamily="34" charset="-128"/>
              </a:defRPr>
            </a:lvl8pPr>
            <a:lvl9pPr marL="3885694" indent="-228570" defTabSz="45714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7017838-C1BC-4AEC-B0BC-79535B5B28BB}" type="slidenum">
              <a:rPr lang="en-AU" altLang="en-US" smtClean="0">
                <a:cs typeface="Arial" charset="0"/>
              </a:rPr>
              <a:pPr eaLnBrk="1" hangingPunct="1"/>
              <a:t>3</a:t>
            </a:fld>
            <a:endParaRPr lang="en-AU" altLang="en-US"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854" indent="-285713" eaLnBrk="0" hangingPunct="0">
              <a:defRPr>
                <a:solidFill>
                  <a:schemeClr val="tx1"/>
                </a:solidFill>
                <a:latin typeface="Arial" charset="0"/>
                <a:ea typeface="ＭＳ Ｐゴシック" pitchFamily="34" charset="-128"/>
              </a:defRPr>
            </a:lvl2pPr>
            <a:lvl3pPr marL="1142850" indent="-228570" eaLnBrk="0" hangingPunct="0">
              <a:defRPr>
                <a:solidFill>
                  <a:schemeClr val="tx1"/>
                </a:solidFill>
                <a:latin typeface="Arial" charset="0"/>
                <a:ea typeface="ＭＳ Ｐゴシック" pitchFamily="34" charset="-128"/>
              </a:defRPr>
            </a:lvl3pPr>
            <a:lvl4pPr marL="1599992" indent="-228570" eaLnBrk="0" hangingPunct="0">
              <a:defRPr>
                <a:solidFill>
                  <a:schemeClr val="tx1"/>
                </a:solidFill>
                <a:latin typeface="Arial" charset="0"/>
                <a:ea typeface="ＭＳ Ｐゴシック" pitchFamily="34" charset="-128"/>
              </a:defRPr>
            </a:lvl4pPr>
            <a:lvl5pPr marL="2057132" indent="-228570" eaLnBrk="0" hangingPunct="0">
              <a:defRPr>
                <a:solidFill>
                  <a:schemeClr val="tx1"/>
                </a:solidFill>
                <a:latin typeface="Arial" charset="0"/>
                <a:ea typeface="ＭＳ Ｐゴシック" pitchFamily="34" charset="-128"/>
              </a:defRPr>
            </a:lvl5pPr>
            <a:lvl6pPr marL="2514271" indent="-228570" defTabSz="457140" eaLnBrk="0" fontAlgn="base" hangingPunct="0">
              <a:spcBef>
                <a:spcPct val="0"/>
              </a:spcBef>
              <a:spcAft>
                <a:spcPct val="0"/>
              </a:spcAft>
              <a:defRPr>
                <a:solidFill>
                  <a:schemeClr val="tx1"/>
                </a:solidFill>
                <a:latin typeface="Arial" charset="0"/>
                <a:ea typeface="ＭＳ Ｐゴシック" pitchFamily="34" charset="-128"/>
              </a:defRPr>
            </a:lvl6pPr>
            <a:lvl7pPr marL="2971413" indent="-228570" defTabSz="457140" eaLnBrk="0" fontAlgn="base" hangingPunct="0">
              <a:spcBef>
                <a:spcPct val="0"/>
              </a:spcBef>
              <a:spcAft>
                <a:spcPct val="0"/>
              </a:spcAft>
              <a:defRPr>
                <a:solidFill>
                  <a:schemeClr val="tx1"/>
                </a:solidFill>
                <a:latin typeface="Arial" charset="0"/>
                <a:ea typeface="ＭＳ Ｐゴシック" pitchFamily="34" charset="-128"/>
              </a:defRPr>
            </a:lvl7pPr>
            <a:lvl8pPr marL="3428553" indent="-228570" defTabSz="457140" eaLnBrk="0" fontAlgn="base" hangingPunct="0">
              <a:spcBef>
                <a:spcPct val="0"/>
              </a:spcBef>
              <a:spcAft>
                <a:spcPct val="0"/>
              </a:spcAft>
              <a:defRPr>
                <a:solidFill>
                  <a:schemeClr val="tx1"/>
                </a:solidFill>
                <a:latin typeface="Arial" charset="0"/>
                <a:ea typeface="ＭＳ Ｐゴシック" pitchFamily="34" charset="-128"/>
              </a:defRPr>
            </a:lvl8pPr>
            <a:lvl9pPr marL="3885694" indent="-228570" defTabSz="45714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7017838-C1BC-4AEC-B0BC-79535B5B28BB}" type="slidenum">
              <a:rPr lang="en-AU" altLang="en-US" smtClean="0">
                <a:cs typeface="Arial" charset="0"/>
              </a:rPr>
              <a:pPr eaLnBrk="1" hangingPunct="1"/>
              <a:t>4</a:t>
            </a:fld>
            <a:endParaRPr lang="en-AU" altLang="en-US"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altLang="en-US" dirty="0" smtClean="0"/>
              <a:t>We know that only</a:t>
            </a:r>
            <a:r>
              <a:rPr lang="en-AU" altLang="en-US" baseline="0" dirty="0" smtClean="0"/>
              <a:t> </a:t>
            </a:r>
            <a:r>
              <a:rPr lang="en-AU" altLang="en-US" dirty="0" smtClean="0"/>
              <a:t>distributing protocols do</a:t>
            </a:r>
            <a:r>
              <a:rPr lang="en-AU" altLang="en-US" baseline="0" dirty="0" smtClean="0"/>
              <a:t> not change clinical practice </a:t>
            </a:r>
          </a:p>
          <a:p>
            <a:endParaRPr lang="en-AU" altLang="en-US" baseline="0" dirty="0" smtClean="0"/>
          </a:p>
          <a:p>
            <a:r>
              <a:rPr lang="en-AU" altLang="en-US" baseline="0" dirty="0" smtClean="0"/>
              <a:t>But we know that protocols alone don’t work, and so, apart from the protocols there was an implementation strategy that was a key component of the trial. </a:t>
            </a:r>
            <a:endParaRPr lang="en-AU" altLang="en-US" dirty="0" smtClean="0"/>
          </a:p>
        </p:txBody>
      </p:sp>
      <p:sp>
        <p:nvSpPr>
          <p:cNvPr id="4" name="Slide Number Placeholder 3"/>
          <p:cNvSpPr>
            <a:spLocks noGrp="1"/>
          </p:cNvSpPr>
          <p:nvPr>
            <p:ph type="sldNum" sz="quarter" idx="5"/>
          </p:nvPr>
        </p:nvSpPr>
        <p:spPr/>
        <p:txBody>
          <a:bodyPr/>
          <a:lstStyle/>
          <a:p>
            <a:pPr>
              <a:defRPr/>
            </a:pPr>
            <a:fld id="{1EBA275B-06DC-486F-8466-1F9C39FD595E}"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So its clear that these results</a:t>
            </a:r>
            <a:r>
              <a:rPr lang="en-US" altLang="en-US" baseline="0" dirty="0" smtClean="0"/>
              <a:t> have a large implications for clinical practice</a:t>
            </a:r>
          </a:p>
          <a:p>
            <a:r>
              <a:rPr lang="en-US" altLang="en-US" baseline="0" dirty="0" smtClean="0"/>
              <a:t>So, these results are better than any other intervention</a:t>
            </a:r>
          </a:p>
          <a:p>
            <a:r>
              <a:rPr lang="en-US" altLang="en-US" baseline="0" dirty="0" smtClean="0"/>
              <a:t>And so.. All of our patients should be getting this </a:t>
            </a:r>
            <a:endParaRPr lang="en-US" altLang="en-US" dirty="0"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012" indent="-285389" eaLnBrk="0" hangingPunct="0">
              <a:defRPr>
                <a:solidFill>
                  <a:schemeClr val="tx1"/>
                </a:solidFill>
                <a:latin typeface="Arial" charset="0"/>
                <a:ea typeface="ＭＳ Ｐゴシック" pitchFamily="34" charset="-128"/>
              </a:defRPr>
            </a:lvl2pPr>
            <a:lvl3pPr marL="1141555" indent="-228311" eaLnBrk="0" hangingPunct="0">
              <a:defRPr>
                <a:solidFill>
                  <a:schemeClr val="tx1"/>
                </a:solidFill>
                <a:latin typeface="Arial" charset="0"/>
                <a:ea typeface="ＭＳ Ｐゴシック" pitchFamily="34" charset="-128"/>
              </a:defRPr>
            </a:lvl3pPr>
            <a:lvl4pPr marL="1598178" indent="-228311" eaLnBrk="0" hangingPunct="0">
              <a:defRPr>
                <a:solidFill>
                  <a:schemeClr val="tx1"/>
                </a:solidFill>
                <a:latin typeface="Arial" charset="0"/>
                <a:ea typeface="ＭＳ Ｐゴシック" pitchFamily="34" charset="-128"/>
              </a:defRPr>
            </a:lvl4pPr>
            <a:lvl5pPr marL="2054800" indent="-228311" eaLnBrk="0" hangingPunct="0">
              <a:defRPr>
                <a:solidFill>
                  <a:schemeClr val="tx1"/>
                </a:solidFill>
                <a:latin typeface="Arial" charset="0"/>
                <a:ea typeface="ＭＳ Ｐゴシック" pitchFamily="34" charset="-128"/>
              </a:defRPr>
            </a:lvl5pPr>
            <a:lvl6pPr marL="2511422" indent="-228311" defTabSz="456622" eaLnBrk="0" fontAlgn="base" hangingPunct="0">
              <a:spcBef>
                <a:spcPct val="0"/>
              </a:spcBef>
              <a:spcAft>
                <a:spcPct val="0"/>
              </a:spcAft>
              <a:defRPr>
                <a:solidFill>
                  <a:schemeClr val="tx1"/>
                </a:solidFill>
                <a:latin typeface="Arial" charset="0"/>
                <a:ea typeface="ＭＳ Ｐゴシック" pitchFamily="34" charset="-128"/>
              </a:defRPr>
            </a:lvl6pPr>
            <a:lvl7pPr marL="2968045" indent="-228311" defTabSz="456622" eaLnBrk="0" fontAlgn="base" hangingPunct="0">
              <a:spcBef>
                <a:spcPct val="0"/>
              </a:spcBef>
              <a:spcAft>
                <a:spcPct val="0"/>
              </a:spcAft>
              <a:defRPr>
                <a:solidFill>
                  <a:schemeClr val="tx1"/>
                </a:solidFill>
                <a:latin typeface="Arial" charset="0"/>
                <a:ea typeface="ＭＳ Ｐゴシック" pitchFamily="34" charset="-128"/>
              </a:defRPr>
            </a:lvl7pPr>
            <a:lvl8pPr marL="3424667" indent="-228311" defTabSz="456622" eaLnBrk="0" fontAlgn="base" hangingPunct="0">
              <a:spcBef>
                <a:spcPct val="0"/>
              </a:spcBef>
              <a:spcAft>
                <a:spcPct val="0"/>
              </a:spcAft>
              <a:defRPr>
                <a:solidFill>
                  <a:schemeClr val="tx1"/>
                </a:solidFill>
                <a:latin typeface="Arial" charset="0"/>
                <a:ea typeface="ＭＳ Ｐゴシック" pitchFamily="34" charset="-128"/>
              </a:defRPr>
            </a:lvl8pPr>
            <a:lvl9pPr marL="3881290" indent="-228311" defTabSz="456622"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C7017838-C1BC-4AEC-B0BC-79535B5B28BB}" type="slidenum">
              <a:rPr lang="en-AU" altLang="en-US" smtClean="0">
                <a:cs typeface="Arial" charset="0"/>
              </a:rPr>
              <a:pPr eaLnBrk="1" hangingPunct="1"/>
              <a:t>6</a:t>
            </a:fld>
            <a:endParaRPr lang="en-AU" altLang="en-US"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AU" altLang="en-US" dirty="0"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0452" indent="-284666">
              <a:defRPr>
                <a:solidFill>
                  <a:schemeClr val="tx1"/>
                </a:solidFill>
                <a:latin typeface="Calibri" pitchFamily="34" charset="0"/>
              </a:defRPr>
            </a:lvl2pPr>
            <a:lvl3pPr marL="1140264" indent="-227093">
              <a:defRPr>
                <a:solidFill>
                  <a:schemeClr val="tx1"/>
                </a:solidFill>
                <a:latin typeface="Calibri" pitchFamily="34" charset="0"/>
              </a:defRPr>
            </a:lvl3pPr>
            <a:lvl4pPr marL="1597649" indent="-227093">
              <a:defRPr>
                <a:solidFill>
                  <a:schemeClr val="tx1"/>
                </a:solidFill>
                <a:latin typeface="Calibri" pitchFamily="34" charset="0"/>
              </a:defRPr>
            </a:lvl4pPr>
            <a:lvl5pPr marL="2053434" indent="-227093">
              <a:defRPr>
                <a:solidFill>
                  <a:schemeClr val="tx1"/>
                </a:solidFill>
                <a:latin typeface="Calibri" pitchFamily="34" charset="0"/>
              </a:defRPr>
            </a:lvl5pPr>
            <a:lvl6pPr marL="2514017" indent="-227093" defTabSz="460583" fontAlgn="base">
              <a:spcBef>
                <a:spcPct val="0"/>
              </a:spcBef>
              <a:spcAft>
                <a:spcPct val="0"/>
              </a:spcAft>
              <a:defRPr>
                <a:solidFill>
                  <a:schemeClr val="tx1"/>
                </a:solidFill>
                <a:latin typeface="Calibri" pitchFamily="34" charset="0"/>
              </a:defRPr>
            </a:lvl6pPr>
            <a:lvl7pPr marL="2974600" indent="-227093" defTabSz="460583" fontAlgn="base">
              <a:spcBef>
                <a:spcPct val="0"/>
              </a:spcBef>
              <a:spcAft>
                <a:spcPct val="0"/>
              </a:spcAft>
              <a:defRPr>
                <a:solidFill>
                  <a:schemeClr val="tx1"/>
                </a:solidFill>
                <a:latin typeface="Calibri" pitchFamily="34" charset="0"/>
              </a:defRPr>
            </a:lvl7pPr>
            <a:lvl8pPr marL="3435184" indent="-227093" defTabSz="460583" fontAlgn="base">
              <a:spcBef>
                <a:spcPct val="0"/>
              </a:spcBef>
              <a:spcAft>
                <a:spcPct val="0"/>
              </a:spcAft>
              <a:defRPr>
                <a:solidFill>
                  <a:schemeClr val="tx1"/>
                </a:solidFill>
                <a:latin typeface="Calibri" pitchFamily="34" charset="0"/>
              </a:defRPr>
            </a:lvl8pPr>
            <a:lvl9pPr marL="3895767" indent="-227093" defTabSz="460583"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5306096-C8C5-4016-9A4D-62AE2ADF0F63}" type="slidenum">
              <a:rPr lang="en-US" altLang="en-US">
                <a:ea typeface="ＭＳ Ｐゴシック" pitchFamily="34" charset="-128"/>
                <a:cs typeface="Arial" charset="0"/>
              </a:rPr>
              <a:pPr fontAlgn="base">
                <a:spcBef>
                  <a:spcPct val="0"/>
                </a:spcBef>
                <a:spcAft>
                  <a:spcPct val="0"/>
                </a:spcAft>
              </a:pPr>
              <a:t>7</a:t>
            </a:fld>
            <a:endParaRPr lang="en-US" altLang="en-US" dirty="0">
              <a:ea typeface="ＭＳ Ｐゴシック" pitchFamily="34" charset="-128"/>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AU" altLang="en-US" dirty="0" smtClean="0">
              <a:ea typeface="ＭＳ Ｐゴシック" pitchFamily="34" charset="-128"/>
            </a:endParaRPr>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9414" indent="-288236">
              <a:defRPr>
                <a:solidFill>
                  <a:schemeClr val="tx1"/>
                </a:solidFill>
                <a:latin typeface="Calibri" pitchFamily="34" charset="0"/>
              </a:defRPr>
            </a:lvl2pPr>
            <a:lvl3pPr marL="1152944" indent="-230589">
              <a:defRPr>
                <a:solidFill>
                  <a:schemeClr val="tx1"/>
                </a:solidFill>
                <a:latin typeface="Calibri" pitchFamily="34" charset="0"/>
              </a:defRPr>
            </a:lvl3pPr>
            <a:lvl4pPr marL="1614122" indent="-230589">
              <a:defRPr>
                <a:solidFill>
                  <a:schemeClr val="tx1"/>
                </a:solidFill>
                <a:latin typeface="Calibri" pitchFamily="34" charset="0"/>
              </a:defRPr>
            </a:lvl4pPr>
            <a:lvl5pPr marL="2075299" indent="-230589">
              <a:defRPr>
                <a:solidFill>
                  <a:schemeClr val="tx1"/>
                </a:solidFill>
                <a:latin typeface="Calibri" pitchFamily="34" charset="0"/>
              </a:defRPr>
            </a:lvl5pPr>
            <a:lvl6pPr marL="2536477" indent="-230589" defTabSz="461178" fontAlgn="base">
              <a:spcBef>
                <a:spcPct val="0"/>
              </a:spcBef>
              <a:spcAft>
                <a:spcPct val="0"/>
              </a:spcAft>
              <a:defRPr>
                <a:solidFill>
                  <a:schemeClr val="tx1"/>
                </a:solidFill>
                <a:latin typeface="Calibri" pitchFamily="34" charset="0"/>
              </a:defRPr>
            </a:lvl6pPr>
            <a:lvl7pPr marL="2997655" indent="-230589" defTabSz="461178" fontAlgn="base">
              <a:spcBef>
                <a:spcPct val="0"/>
              </a:spcBef>
              <a:spcAft>
                <a:spcPct val="0"/>
              </a:spcAft>
              <a:defRPr>
                <a:solidFill>
                  <a:schemeClr val="tx1"/>
                </a:solidFill>
                <a:latin typeface="Calibri" pitchFamily="34" charset="0"/>
              </a:defRPr>
            </a:lvl7pPr>
            <a:lvl8pPr marL="3458832" indent="-230589" defTabSz="461178" fontAlgn="base">
              <a:spcBef>
                <a:spcPct val="0"/>
              </a:spcBef>
              <a:spcAft>
                <a:spcPct val="0"/>
              </a:spcAft>
              <a:defRPr>
                <a:solidFill>
                  <a:schemeClr val="tx1"/>
                </a:solidFill>
                <a:latin typeface="Calibri" pitchFamily="34" charset="0"/>
              </a:defRPr>
            </a:lvl8pPr>
            <a:lvl9pPr marL="3920010" indent="-230589" defTabSz="46117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BEDA9B5-CE94-417F-A53A-226EBE93B02B}" type="slidenum">
              <a:rPr lang="en-AU" altLang="en-US">
                <a:latin typeface="Arial" charset="0"/>
                <a:ea typeface="ＭＳ Ｐゴシック" pitchFamily="34" charset="-128"/>
              </a:rPr>
              <a:pPr fontAlgn="base">
                <a:spcBef>
                  <a:spcPct val="0"/>
                </a:spcBef>
                <a:spcAft>
                  <a:spcPct val="0"/>
                </a:spcAft>
              </a:pPr>
              <a:t>8</a:t>
            </a:fld>
            <a:endParaRPr lang="en-AU" altLang="en-US" dirty="0">
              <a:latin typeface="Arial"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AU" altLang="en-US" dirty="0" smtClean="0">
                <a:ea typeface="ＭＳ Ｐゴシック" pitchFamily="34" charset="-128"/>
              </a:rPr>
              <a:t>First couple of dot points</a:t>
            </a:r>
            <a:r>
              <a:rPr lang="en-AU" altLang="en-US" baseline="0" dirty="0" smtClean="0">
                <a:ea typeface="ＭＳ Ｐゴシック" pitchFamily="34" charset="-128"/>
              </a:rPr>
              <a:t> are quite old data now, and from one site</a:t>
            </a:r>
          </a:p>
          <a:p>
            <a:pPr>
              <a:spcBef>
                <a:spcPct val="0"/>
              </a:spcBef>
            </a:pPr>
            <a:endParaRPr lang="en-AU" altLang="en-US" baseline="0" dirty="0" smtClean="0">
              <a:ea typeface="ＭＳ Ｐゴシック" pitchFamily="34" charset="-128"/>
            </a:endParaRPr>
          </a:p>
          <a:p>
            <a:pPr>
              <a:spcBef>
                <a:spcPct val="0"/>
              </a:spcBef>
            </a:pPr>
            <a:r>
              <a:rPr lang="en-AU" altLang="en-US" dirty="0" smtClean="0">
                <a:ea typeface="ＭＳ Ｐゴシック" pitchFamily="34" charset="-128"/>
              </a:rPr>
              <a:t>Last dot point is data from Ian Mosley:</a:t>
            </a:r>
          </a:p>
          <a:p>
            <a:pPr>
              <a:spcBef>
                <a:spcPct val="0"/>
              </a:spcBef>
            </a:pPr>
            <a:endParaRPr lang="en-AU" altLang="en-US" dirty="0" smtClean="0">
              <a:ea typeface="ＭＳ Ｐゴシック" pitchFamily="34" charset="-128"/>
            </a:endParaRPr>
          </a:p>
          <a:p>
            <a:r>
              <a:rPr lang="en-AU" dirty="0"/>
              <a:t>798 patients were included in the study. Among acute stroke patients who presented within 2 h (</a:t>
            </a:r>
            <a:r>
              <a:rPr lang="en-AU" i="1" dirty="0"/>
              <a:t>n </a:t>
            </a:r>
            <a:r>
              <a:rPr lang="en-AU" dirty="0"/>
              <a:t>= 185), 173 (94%) were identified as stroke at triage with 10 cases identified as ‘‘altered conscious state’’. In all cases not identified as stroke the patient was diagnosed with intracerebral haemorrhage. 132 cases (71%) were allocated a triage category 1 or 2. Facial weakness (</a:t>
            </a:r>
            <a:r>
              <a:rPr lang="en-AU" i="1" dirty="0"/>
              <a:t>p </a:t>
            </a:r>
            <a:r>
              <a:rPr lang="en-AU" dirty="0"/>
              <a:t>= 0.002) and presentation to Monash Medical Centre (</a:t>
            </a:r>
            <a:r>
              <a:rPr lang="en-AU" i="1" dirty="0"/>
              <a:t>p </a:t>
            </a:r>
            <a:r>
              <a:rPr lang="en-AU" dirty="0"/>
              <a:t>= &lt;0.001), were significantly associated with triage category 1 or 2.</a:t>
            </a:r>
            <a:endParaRPr lang="en-AU" altLang="en-US" dirty="0" smtClean="0">
              <a:ea typeface="ＭＳ Ｐゴシック" pitchFamily="34" charset="-128"/>
            </a:endParaRPr>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9414" indent="-288236">
              <a:defRPr>
                <a:solidFill>
                  <a:schemeClr val="tx1"/>
                </a:solidFill>
                <a:latin typeface="Calibri" pitchFamily="34" charset="0"/>
              </a:defRPr>
            </a:lvl2pPr>
            <a:lvl3pPr marL="1152944" indent="-230589">
              <a:defRPr>
                <a:solidFill>
                  <a:schemeClr val="tx1"/>
                </a:solidFill>
                <a:latin typeface="Calibri" pitchFamily="34" charset="0"/>
              </a:defRPr>
            </a:lvl3pPr>
            <a:lvl4pPr marL="1614122" indent="-230589">
              <a:defRPr>
                <a:solidFill>
                  <a:schemeClr val="tx1"/>
                </a:solidFill>
                <a:latin typeface="Calibri" pitchFamily="34" charset="0"/>
              </a:defRPr>
            </a:lvl4pPr>
            <a:lvl5pPr marL="2075299" indent="-230589">
              <a:defRPr>
                <a:solidFill>
                  <a:schemeClr val="tx1"/>
                </a:solidFill>
                <a:latin typeface="Calibri" pitchFamily="34" charset="0"/>
              </a:defRPr>
            </a:lvl5pPr>
            <a:lvl6pPr marL="2536477" indent="-230589" defTabSz="461178" fontAlgn="base">
              <a:spcBef>
                <a:spcPct val="0"/>
              </a:spcBef>
              <a:spcAft>
                <a:spcPct val="0"/>
              </a:spcAft>
              <a:defRPr>
                <a:solidFill>
                  <a:schemeClr val="tx1"/>
                </a:solidFill>
                <a:latin typeface="Calibri" pitchFamily="34" charset="0"/>
              </a:defRPr>
            </a:lvl6pPr>
            <a:lvl7pPr marL="2997655" indent="-230589" defTabSz="461178" fontAlgn="base">
              <a:spcBef>
                <a:spcPct val="0"/>
              </a:spcBef>
              <a:spcAft>
                <a:spcPct val="0"/>
              </a:spcAft>
              <a:defRPr>
                <a:solidFill>
                  <a:schemeClr val="tx1"/>
                </a:solidFill>
                <a:latin typeface="Calibri" pitchFamily="34" charset="0"/>
              </a:defRPr>
            </a:lvl7pPr>
            <a:lvl8pPr marL="3458832" indent="-230589" defTabSz="461178" fontAlgn="base">
              <a:spcBef>
                <a:spcPct val="0"/>
              </a:spcBef>
              <a:spcAft>
                <a:spcPct val="0"/>
              </a:spcAft>
              <a:defRPr>
                <a:solidFill>
                  <a:schemeClr val="tx1"/>
                </a:solidFill>
                <a:latin typeface="Calibri" pitchFamily="34" charset="0"/>
              </a:defRPr>
            </a:lvl8pPr>
            <a:lvl9pPr marL="3920010" indent="-230589" defTabSz="46117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BEDA9B5-CE94-417F-A53A-226EBE93B02B}" type="slidenum">
              <a:rPr lang="en-AU" altLang="en-US">
                <a:latin typeface="Arial" charset="0"/>
                <a:ea typeface="ＭＳ Ｐゴシック" pitchFamily="34" charset="-128"/>
              </a:rPr>
              <a:pPr fontAlgn="base">
                <a:spcBef>
                  <a:spcPct val="0"/>
                </a:spcBef>
                <a:spcAft>
                  <a:spcPct val="0"/>
                </a:spcAft>
              </a:pPr>
              <a:t>9</a:t>
            </a:fld>
            <a:endParaRPr lang="en-AU" altLang="en-US" dirty="0">
              <a:latin typeface="Arial"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6.w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6.w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6.w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51EBCD8-757D-45D8-8133-FE1888640B97}" type="datetimeFigureOut">
              <a:rPr lang="en-US"/>
              <a:pPr>
                <a:defRPr/>
              </a:pPr>
              <a:t>11/24/2017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9673DED-BE3C-47AD-9467-D79730762991}" type="slidenum">
              <a:rPr lang="en-US"/>
              <a:pPr>
                <a:defRPr/>
              </a:pPr>
              <a:t>‹#›</a:t>
            </a:fld>
            <a:endParaRPr lang="en-US" dirty="0"/>
          </a:p>
        </p:txBody>
      </p:sp>
    </p:spTree>
    <p:extLst>
      <p:ext uri="{BB962C8B-B14F-4D97-AF65-F5344CB8AC3E}">
        <p14:creationId xmlns:p14="http://schemas.microsoft.com/office/powerpoint/2010/main" val="2339741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855B4F6-8C46-4240-8F67-270CE2E11675}" type="datetimeFigureOut">
              <a:rPr lang="en-US"/>
              <a:pPr>
                <a:defRPr/>
              </a:pPr>
              <a:t>11/24/2017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8014A40-A3BE-4DF1-AF7B-358E85062B5C}" type="slidenum">
              <a:rPr lang="en-US"/>
              <a:pPr>
                <a:defRPr/>
              </a:pPr>
              <a:t>‹#›</a:t>
            </a:fld>
            <a:endParaRPr lang="en-US" dirty="0"/>
          </a:p>
        </p:txBody>
      </p:sp>
    </p:spTree>
    <p:extLst>
      <p:ext uri="{BB962C8B-B14F-4D97-AF65-F5344CB8AC3E}">
        <p14:creationId xmlns:p14="http://schemas.microsoft.com/office/powerpoint/2010/main" val="162449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97830E0-AC2D-439E-BC75-FDBAD61C92FC}" type="datetimeFigureOut">
              <a:rPr lang="en-US"/>
              <a:pPr>
                <a:defRPr/>
              </a:pPr>
              <a:t>11/24/2017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90FEE68-DA65-484E-B0DB-9111B562CB9D}" type="slidenum">
              <a:rPr lang="en-US"/>
              <a:pPr>
                <a:defRPr/>
              </a:pPr>
              <a:t>‹#›</a:t>
            </a:fld>
            <a:endParaRPr lang="en-US" dirty="0"/>
          </a:p>
        </p:txBody>
      </p:sp>
    </p:spTree>
    <p:extLst>
      <p:ext uri="{BB962C8B-B14F-4D97-AF65-F5344CB8AC3E}">
        <p14:creationId xmlns:p14="http://schemas.microsoft.com/office/powerpoint/2010/main" val="1214859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p:nvPr userDrawn="1"/>
        </p:nvSpPr>
        <p:spPr>
          <a:xfrm>
            <a:off x="1979613" y="0"/>
            <a:ext cx="7164387" cy="6858000"/>
          </a:xfrm>
          <a:prstGeom prst="rect">
            <a:avLst/>
          </a:prstGeom>
          <a:gradFill flip="none" rotWithShape="1">
            <a:gsLst>
              <a:gs pos="100000">
                <a:schemeClr val="accent1"/>
              </a:gs>
              <a:gs pos="53000">
                <a:srgbClr val="D4DEFF"/>
              </a:gs>
              <a:gs pos="83000">
                <a:srgbClr val="D4DEFF"/>
              </a:gs>
              <a:gs pos="100000">
                <a:srgbClr val="96AB94"/>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AU" dirty="0">
              <a:solidFill>
                <a:prstClr val="white"/>
              </a:solidFill>
            </a:endParaRPr>
          </a:p>
        </p:txBody>
      </p:sp>
      <p:sp>
        <p:nvSpPr>
          <p:cNvPr id="3" name="Rectangle 2"/>
          <p:cNvSpPr/>
          <p:nvPr userDrawn="1"/>
        </p:nvSpPr>
        <p:spPr>
          <a:xfrm>
            <a:off x="1619250" y="0"/>
            <a:ext cx="2159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AU" dirty="0">
              <a:solidFill>
                <a:prstClr val="white"/>
              </a:solidFill>
            </a:endParaRPr>
          </a:p>
        </p:txBody>
      </p:sp>
      <p:sp>
        <p:nvSpPr>
          <p:cNvPr id="4" name="Rectangle 3"/>
          <p:cNvSpPr/>
          <p:nvPr userDrawn="1"/>
        </p:nvSpPr>
        <p:spPr>
          <a:xfrm>
            <a:off x="1908175" y="0"/>
            <a:ext cx="73025"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AU" dirty="0">
              <a:solidFill>
                <a:prstClr val="white"/>
              </a:solidFill>
            </a:endParaRPr>
          </a:p>
        </p:txBody>
      </p:sp>
      <p:pic>
        <p:nvPicPr>
          <p:cNvPr id="6" name="Picture 6" descr="ACU_Better Qualit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92825"/>
            <a:ext cx="1547813"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Logo-TTT_Colour2.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68538" y="1412875"/>
            <a:ext cx="6721475" cy="315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19" y="5320650"/>
            <a:ext cx="1572146" cy="547898"/>
          </a:xfrm>
          <a:prstGeom prst="rect">
            <a:avLst/>
          </a:prstGeom>
        </p:spPr>
      </p:pic>
    </p:spTree>
    <p:extLst>
      <p:ext uri="{BB962C8B-B14F-4D97-AF65-F5344CB8AC3E}">
        <p14:creationId xmlns:p14="http://schemas.microsoft.com/office/powerpoint/2010/main" val="94734586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1979613" y="0"/>
            <a:ext cx="7164387" cy="6858000"/>
          </a:xfrm>
          <a:prstGeom prst="rect">
            <a:avLst/>
          </a:prstGeom>
          <a:gradFill flip="none" rotWithShape="1">
            <a:gsLst>
              <a:gs pos="100000">
                <a:schemeClr val="accent1"/>
              </a:gs>
              <a:gs pos="53000">
                <a:srgbClr val="D4DEFF"/>
              </a:gs>
              <a:gs pos="83000">
                <a:srgbClr val="D4DEFF"/>
              </a:gs>
              <a:gs pos="100000">
                <a:srgbClr val="96AB94"/>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AU" dirty="0">
              <a:solidFill>
                <a:prstClr val="white"/>
              </a:solidFill>
            </a:endParaRPr>
          </a:p>
        </p:txBody>
      </p:sp>
      <p:sp>
        <p:nvSpPr>
          <p:cNvPr id="3" name="Rectangle 2"/>
          <p:cNvSpPr/>
          <p:nvPr userDrawn="1"/>
        </p:nvSpPr>
        <p:spPr>
          <a:xfrm>
            <a:off x="1619250" y="0"/>
            <a:ext cx="2159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AU" dirty="0">
              <a:solidFill>
                <a:prstClr val="white"/>
              </a:solidFill>
            </a:endParaRPr>
          </a:p>
        </p:txBody>
      </p:sp>
      <p:sp>
        <p:nvSpPr>
          <p:cNvPr id="4" name="Rectangle 3"/>
          <p:cNvSpPr/>
          <p:nvPr userDrawn="1"/>
        </p:nvSpPr>
        <p:spPr>
          <a:xfrm>
            <a:off x="1908175" y="0"/>
            <a:ext cx="73025"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AU" dirty="0">
              <a:solidFill>
                <a:prstClr val="white"/>
              </a:solidFill>
            </a:endParaRPr>
          </a:p>
        </p:txBody>
      </p:sp>
      <p:pic>
        <p:nvPicPr>
          <p:cNvPr id="6" name="Picture 6" descr="ACU_Better Qualit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92825"/>
            <a:ext cx="1547813"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Logo-TTT_Colour2.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68538" y="1412875"/>
            <a:ext cx="6721475" cy="315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userDrawn="1"/>
        </p:nvSpPr>
        <p:spPr>
          <a:xfrm>
            <a:off x="107950" y="260350"/>
            <a:ext cx="1655763" cy="4986338"/>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914400" eaLnBrk="1" hangingPunct="1">
              <a:lnSpc>
                <a:spcPct val="150000"/>
              </a:lnSpc>
              <a:defRPr/>
            </a:pPr>
            <a:r>
              <a:rPr lang="en-AU" altLang="en-US" sz="1100" b="1" smtClean="0">
                <a:solidFill>
                  <a:srgbClr val="0070C0"/>
                </a:solidFill>
                <a:latin typeface="Calibri" pitchFamily="34" charset="0"/>
              </a:rPr>
              <a:t>T</a:t>
            </a:r>
            <a:r>
              <a:rPr lang="en-AU" altLang="en-US" sz="1100" b="1" baseline="30000" smtClean="0">
                <a:solidFill>
                  <a:srgbClr val="0070C0"/>
                </a:solidFill>
                <a:latin typeface="Calibri" pitchFamily="34" charset="0"/>
              </a:rPr>
              <a:t>3</a:t>
            </a:r>
            <a:r>
              <a:rPr lang="en-AU" altLang="en-US" sz="1100" b="1" smtClean="0">
                <a:solidFill>
                  <a:srgbClr val="0070C0"/>
                </a:solidFill>
                <a:latin typeface="Calibri" pitchFamily="34" charset="0"/>
              </a:rPr>
              <a:t> Investigators</a:t>
            </a:r>
            <a:endParaRPr lang="en-AU" altLang="en-US" sz="1100" smtClean="0">
              <a:solidFill>
                <a:srgbClr val="0070C0"/>
              </a:solidFill>
              <a:latin typeface="Calibri" pitchFamily="34" charset="0"/>
            </a:endParaRPr>
          </a:p>
          <a:p>
            <a:pPr defTabSz="914400" eaLnBrk="1" hangingPunct="1">
              <a:lnSpc>
                <a:spcPct val="150000"/>
              </a:lnSpc>
              <a:defRPr/>
            </a:pPr>
            <a:r>
              <a:rPr lang="en-AU" altLang="en-US" sz="1100" b="1" i="1" smtClean="0">
                <a:solidFill>
                  <a:srgbClr val="0070C0"/>
                </a:solidFill>
                <a:latin typeface="Calibri" pitchFamily="34" charset="0"/>
              </a:rPr>
              <a:t>Chief Investigators</a:t>
            </a:r>
            <a:endParaRPr lang="en-AU" altLang="en-US" sz="1100" smtClean="0">
              <a:solidFill>
                <a:srgbClr val="0070C0"/>
              </a:solidFill>
              <a:latin typeface="Calibri" pitchFamily="34" charset="0"/>
            </a:endParaRPr>
          </a:p>
          <a:p>
            <a:pPr defTabSz="914400" eaLnBrk="1" hangingPunct="1">
              <a:lnSpc>
                <a:spcPct val="150000"/>
              </a:lnSpc>
              <a:defRPr/>
            </a:pPr>
            <a:r>
              <a:rPr lang="en-AU" altLang="en-US" sz="1000" b="1" smtClean="0">
                <a:solidFill>
                  <a:prstClr val="black"/>
                </a:solidFill>
                <a:latin typeface="Calibri" pitchFamily="34" charset="0"/>
              </a:rPr>
              <a:t>Prof S Middleton</a:t>
            </a:r>
          </a:p>
          <a:p>
            <a:pPr defTabSz="914400" eaLnBrk="1" hangingPunct="1">
              <a:lnSpc>
                <a:spcPct val="150000"/>
              </a:lnSpc>
              <a:defRPr/>
            </a:pPr>
            <a:r>
              <a:rPr lang="en-AU" altLang="en-US" sz="1000" b="1" smtClean="0">
                <a:solidFill>
                  <a:prstClr val="black"/>
                </a:solidFill>
                <a:latin typeface="Calibri" pitchFamily="34" charset="0"/>
              </a:rPr>
              <a:t>Prof C Levi</a:t>
            </a:r>
          </a:p>
          <a:p>
            <a:pPr defTabSz="914400" eaLnBrk="1" hangingPunct="1">
              <a:lnSpc>
                <a:spcPct val="150000"/>
              </a:lnSpc>
              <a:defRPr/>
            </a:pPr>
            <a:r>
              <a:rPr lang="en-AU" altLang="en-US" sz="1000" b="1" smtClean="0">
                <a:solidFill>
                  <a:prstClr val="black"/>
                </a:solidFill>
                <a:latin typeface="Calibri" pitchFamily="34" charset="0"/>
              </a:rPr>
              <a:t>A/Prof M Fitzgerald</a:t>
            </a:r>
          </a:p>
          <a:p>
            <a:pPr defTabSz="914400" eaLnBrk="1" hangingPunct="1">
              <a:lnSpc>
                <a:spcPct val="150000"/>
              </a:lnSpc>
              <a:defRPr/>
            </a:pPr>
            <a:r>
              <a:rPr lang="en-AU" altLang="en-US" sz="1000" b="1" smtClean="0">
                <a:solidFill>
                  <a:prstClr val="black"/>
                </a:solidFill>
                <a:latin typeface="Calibri" pitchFamily="34" charset="0"/>
              </a:rPr>
              <a:t>A/Prof J Considine</a:t>
            </a:r>
          </a:p>
          <a:p>
            <a:pPr defTabSz="914400" eaLnBrk="1" hangingPunct="1">
              <a:lnSpc>
                <a:spcPct val="150000"/>
              </a:lnSpc>
              <a:defRPr/>
            </a:pPr>
            <a:r>
              <a:rPr lang="en-AU" altLang="en-US" sz="1000" b="1" smtClean="0">
                <a:solidFill>
                  <a:prstClr val="black"/>
                </a:solidFill>
                <a:latin typeface="Calibri" pitchFamily="34" charset="0"/>
              </a:rPr>
              <a:t>Prof J Grimshaw</a:t>
            </a:r>
          </a:p>
          <a:p>
            <a:pPr defTabSz="914400" eaLnBrk="1" hangingPunct="1">
              <a:lnSpc>
                <a:spcPct val="150000"/>
              </a:lnSpc>
              <a:defRPr/>
            </a:pPr>
            <a:r>
              <a:rPr lang="en-AU" altLang="en-US" sz="1000" b="1" smtClean="0">
                <a:solidFill>
                  <a:prstClr val="black"/>
                </a:solidFill>
                <a:latin typeface="Calibri" pitchFamily="34" charset="0"/>
              </a:rPr>
              <a:t>Prof C D’Este</a:t>
            </a:r>
          </a:p>
          <a:p>
            <a:pPr defTabSz="914400" eaLnBrk="1" hangingPunct="1">
              <a:lnSpc>
                <a:spcPct val="150000"/>
              </a:lnSpc>
              <a:defRPr/>
            </a:pPr>
            <a:r>
              <a:rPr lang="en-AU" altLang="en-US" sz="1000" b="1" smtClean="0">
                <a:solidFill>
                  <a:prstClr val="black"/>
                </a:solidFill>
                <a:latin typeface="Calibri" pitchFamily="34" charset="0"/>
              </a:rPr>
              <a:t>Prof R Gerraty</a:t>
            </a:r>
          </a:p>
          <a:p>
            <a:pPr defTabSz="914400" eaLnBrk="1" hangingPunct="1">
              <a:lnSpc>
                <a:spcPct val="150000"/>
              </a:lnSpc>
              <a:defRPr/>
            </a:pPr>
            <a:r>
              <a:rPr lang="en-AU" altLang="en-US" sz="1000" b="1" smtClean="0">
                <a:solidFill>
                  <a:prstClr val="black"/>
                </a:solidFill>
                <a:latin typeface="Calibri" pitchFamily="34" charset="0"/>
              </a:rPr>
              <a:t>A/Prof W Cheung</a:t>
            </a:r>
          </a:p>
          <a:p>
            <a:pPr defTabSz="914400" eaLnBrk="1" hangingPunct="1">
              <a:lnSpc>
                <a:spcPct val="150000"/>
              </a:lnSpc>
              <a:defRPr/>
            </a:pPr>
            <a:r>
              <a:rPr lang="en-AU" altLang="en-US" sz="1000" b="1" smtClean="0">
                <a:solidFill>
                  <a:prstClr val="black"/>
                </a:solidFill>
                <a:latin typeface="Calibri" pitchFamily="34" charset="0"/>
              </a:rPr>
              <a:t>A/Prof D Cadilhac</a:t>
            </a:r>
          </a:p>
          <a:p>
            <a:pPr defTabSz="914400" eaLnBrk="1" hangingPunct="1">
              <a:lnSpc>
                <a:spcPct val="150000"/>
              </a:lnSpc>
              <a:defRPr/>
            </a:pPr>
            <a:r>
              <a:rPr lang="en-AU" altLang="en-US" sz="1000" b="1" smtClean="0">
                <a:solidFill>
                  <a:prstClr val="black"/>
                </a:solidFill>
                <a:latin typeface="Calibri" pitchFamily="34" charset="0"/>
              </a:rPr>
              <a:t>A/Prof E McInnes</a:t>
            </a:r>
          </a:p>
          <a:p>
            <a:pPr defTabSz="914400" eaLnBrk="1" hangingPunct="1">
              <a:lnSpc>
                <a:spcPct val="150000"/>
              </a:lnSpc>
              <a:defRPr/>
            </a:pPr>
            <a:r>
              <a:rPr lang="en-AU" altLang="en-US" sz="1100" b="1" i="1" smtClean="0">
                <a:solidFill>
                  <a:srgbClr val="0070C0"/>
                </a:solidFill>
                <a:latin typeface="Calibri" pitchFamily="34" charset="0"/>
              </a:rPr>
              <a:t>Associate Investigators</a:t>
            </a:r>
          </a:p>
          <a:p>
            <a:pPr defTabSz="914400" eaLnBrk="1" hangingPunct="1">
              <a:lnSpc>
                <a:spcPct val="150000"/>
              </a:lnSpc>
              <a:defRPr/>
            </a:pPr>
            <a:r>
              <a:rPr lang="en-AU" altLang="en-US" sz="1000" smtClean="0">
                <a:solidFill>
                  <a:prstClr val="black"/>
                </a:solidFill>
                <a:latin typeface="Calibri" pitchFamily="34" charset="0"/>
              </a:rPr>
              <a:t>Mr G Cadigan</a:t>
            </a:r>
          </a:p>
          <a:p>
            <a:pPr defTabSz="914400" eaLnBrk="1" hangingPunct="1">
              <a:lnSpc>
                <a:spcPct val="150000"/>
              </a:lnSpc>
              <a:defRPr/>
            </a:pPr>
            <a:r>
              <a:rPr lang="en-AU" altLang="en-US" sz="1000" smtClean="0">
                <a:solidFill>
                  <a:prstClr val="black"/>
                </a:solidFill>
                <a:latin typeface="Calibri" pitchFamily="34" charset="0"/>
              </a:rPr>
              <a:t>Ms S Dale</a:t>
            </a:r>
          </a:p>
          <a:p>
            <a:pPr defTabSz="914400" eaLnBrk="1" hangingPunct="1">
              <a:lnSpc>
                <a:spcPct val="150000"/>
              </a:lnSpc>
              <a:defRPr/>
            </a:pPr>
            <a:r>
              <a:rPr lang="en-AU" altLang="en-US" sz="1000" smtClean="0">
                <a:solidFill>
                  <a:prstClr val="black"/>
                </a:solidFill>
                <a:latin typeface="Calibri" pitchFamily="34" charset="0"/>
              </a:rPr>
              <a:t>Ms S Denisenko</a:t>
            </a:r>
          </a:p>
          <a:p>
            <a:pPr defTabSz="914400" eaLnBrk="1" hangingPunct="1">
              <a:lnSpc>
                <a:spcPct val="150000"/>
              </a:lnSpc>
              <a:defRPr/>
            </a:pPr>
            <a:r>
              <a:rPr lang="en-AU" altLang="en-US" sz="1000" smtClean="0">
                <a:solidFill>
                  <a:prstClr val="black"/>
                </a:solidFill>
                <a:latin typeface="Calibri" pitchFamily="34" charset="0"/>
              </a:rPr>
              <a:t>Mr M Longworth</a:t>
            </a:r>
          </a:p>
          <a:p>
            <a:pPr defTabSz="914400" eaLnBrk="1" hangingPunct="1">
              <a:lnSpc>
                <a:spcPct val="150000"/>
              </a:lnSpc>
              <a:defRPr/>
            </a:pPr>
            <a:r>
              <a:rPr lang="en-AU" altLang="en-US" sz="1000" smtClean="0">
                <a:solidFill>
                  <a:prstClr val="black"/>
                </a:solidFill>
                <a:latin typeface="Calibri" pitchFamily="34" charset="0"/>
              </a:rPr>
              <a:t>Dr P McElduff</a:t>
            </a:r>
          </a:p>
          <a:p>
            <a:pPr defTabSz="914400" eaLnBrk="1" hangingPunct="1">
              <a:lnSpc>
                <a:spcPct val="150000"/>
              </a:lnSpc>
              <a:defRPr/>
            </a:pPr>
            <a:r>
              <a:rPr lang="en-AU" altLang="en-US" sz="1000" smtClean="0">
                <a:solidFill>
                  <a:prstClr val="black"/>
                </a:solidFill>
                <a:latin typeface="Calibri" pitchFamily="34" charset="0"/>
              </a:rPr>
              <a:t>Ms C Quinn</a:t>
            </a:r>
          </a:p>
          <a:p>
            <a:pPr defTabSz="914400" eaLnBrk="1" hangingPunct="1">
              <a:lnSpc>
                <a:spcPct val="150000"/>
              </a:lnSpc>
              <a:defRPr/>
            </a:pPr>
            <a:r>
              <a:rPr lang="en-AU" altLang="en-US" sz="1000" smtClean="0">
                <a:solidFill>
                  <a:prstClr val="black"/>
                </a:solidFill>
                <a:latin typeface="Calibri" pitchFamily="34" charset="0"/>
              </a:rPr>
              <a:t>Prof J Ward</a:t>
            </a:r>
            <a:endParaRPr lang="en-AU" altLang="en-US" sz="1000" b="1" smtClean="0">
              <a:solidFill>
                <a:prstClr val="black"/>
              </a:solidFill>
              <a:latin typeface="Calibri" pitchFamily="34" charset="0"/>
            </a:endParaRPr>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19" y="5320650"/>
            <a:ext cx="1572146" cy="547898"/>
          </a:xfrm>
          <a:prstGeom prst="rect">
            <a:avLst/>
          </a:prstGeom>
        </p:spPr>
      </p:pic>
    </p:spTree>
    <p:extLst>
      <p:ext uri="{BB962C8B-B14F-4D97-AF65-F5344CB8AC3E}">
        <p14:creationId xmlns:p14="http://schemas.microsoft.com/office/powerpoint/2010/main" val="235662993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308725"/>
          </a:xfrm>
          <a:prstGeom prst="rect">
            <a:avLst/>
          </a:prstGeom>
          <a:gradFill flip="none" rotWithShape="1">
            <a:gsLst>
              <a:gs pos="100000">
                <a:schemeClr val="accent1"/>
              </a:gs>
              <a:gs pos="53000">
                <a:srgbClr val="D4DEFF"/>
              </a:gs>
              <a:gs pos="83000">
                <a:srgbClr val="D4DEFF"/>
              </a:gs>
              <a:gs pos="100000">
                <a:srgbClr val="96AB94"/>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AU" dirty="0">
              <a:solidFill>
                <a:prstClr val="white"/>
              </a:solidFill>
            </a:endParaRPr>
          </a:p>
        </p:txBody>
      </p:sp>
      <p:pic>
        <p:nvPicPr>
          <p:cNvPr id="5" name="Picture 7" descr="QASC_logo_condensedRBG.eps"/>
          <p:cNvPicPr>
            <a:picLocks noChangeAspect="1"/>
          </p:cNvPicPr>
          <p:nvPr userDrawn="1"/>
        </p:nvPicPr>
        <p:blipFill>
          <a:blip r:embed="rId2">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b="38821"/>
          <a:stretch>
            <a:fillRect/>
          </a:stretch>
        </p:blipFill>
        <p:spPr bwMode="auto">
          <a:xfrm>
            <a:off x="4206875" y="3573463"/>
            <a:ext cx="4937125"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ACU_Better Quality.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01013" y="6457950"/>
            <a:ext cx="1042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Logo-3T_Colour.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06875" y="6453188"/>
            <a:ext cx="6524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0" y="6308725"/>
            <a:ext cx="9144000" cy="0"/>
          </a:xfrm>
          <a:prstGeom prst="line">
            <a:avLst/>
          </a:prstGeom>
          <a:ln w="2317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0" y="6381750"/>
            <a:ext cx="9144000" cy="460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AU" dirty="0">
              <a:solidFill>
                <a:prstClr val="white"/>
              </a:solidFill>
            </a:endParaRPr>
          </a:p>
        </p:txBody>
      </p:sp>
      <p:sp>
        <p:nvSpPr>
          <p:cNvPr id="11" name="Title 1"/>
          <p:cNvSpPr>
            <a:spLocks noGrp="1"/>
          </p:cNvSpPr>
          <p:nvPr>
            <p:ph type="title"/>
          </p:nvPr>
        </p:nvSpPr>
        <p:spPr>
          <a:xfrm>
            <a:off x="467544" y="188640"/>
            <a:ext cx="8229600" cy="1143000"/>
          </a:xfrm>
        </p:spPr>
        <p:txBody>
          <a:bodyPr/>
          <a:lstStyle>
            <a:lvl1pPr>
              <a:defRPr sz="4000" b="1">
                <a:latin typeface="+mn-lt"/>
              </a:defRPr>
            </a:lvl1pPr>
          </a:lstStyle>
          <a:p>
            <a:r>
              <a:rPr lang="en-US" dirty="0" smtClean="0"/>
              <a:t>Click to edit Master title</a:t>
            </a:r>
            <a:endParaRPr lang="en-AU" dirty="0"/>
          </a:p>
        </p:txBody>
      </p:sp>
      <p:sp>
        <p:nvSpPr>
          <p:cNvPr id="13" name="Content Placeholder 2"/>
          <p:cNvSpPr>
            <a:spLocks noGrp="1"/>
          </p:cNvSpPr>
          <p:nvPr>
            <p:ph idx="1"/>
          </p:nvPr>
        </p:nvSpPr>
        <p:spPr>
          <a:xfrm>
            <a:off x="395536" y="1556792"/>
            <a:ext cx="8136904" cy="4392487"/>
          </a:xfrm>
        </p:spPr>
        <p:txBody>
          <a:bodyPr/>
          <a:lstStyle>
            <a:lvl1pPr>
              <a:buClr>
                <a:srgbClr val="FF0000"/>
              </a:buClr>
              <a:buFont typeface="Wingdings" pitchFamily="2" charset="2"/>
              <a:buChar char="§"/>
              <a:defRPr sz="2400"/>
            </a:lvl1pPr>
            <a:lvl2pPr>
              <a:buClr>
                <a:srgbClr val="FF2F2F"/>
              </a:buClr>
              <a:buFont typeface="Wingdings" pitchFamily="2" charset="2"/>
              <a:buChar char="§"/>
              <a:defRPr sz="2200"/>
            </a:lvl2pPr>
          </a:lstStyle>
          <a:p>
            <a:pPr lvl="0"/>
            <a:r>
              <a:rPr lang="en-US" dirty="0" smtClean="0"/>
              <a:t>Click to edit Master text styles</a:t>
            </a:r>
          </a:p>
          <a:p>
            <a:pPr lvl="1"/>
            <a:r>
              <a:rPr lang="en-US" dirty="0" smtClean="0"/>
              <a:t>Second level</a:t>
            </a:r>
          </a:p>
        </p:txBody>
      </p:sp>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19" y="6442184"/>
            <a:ext cx="1170741" cy="408007"/>
          </a:xfrm>
          <a:prstGeom prst="rect">
            <a:avLst/>
          </a:prstGeom>
        </p:spPr>
      </p:pic>
    </p:spTree>
    <p:extLst>
      <p:ext uri="{BB962C8B-B14F-4D97-AF65-F5344CB8AC3E}">
        <p14:creationId xmlns:p14="http://schemas.microsoft.com/office/powerpoint/2010/main" val="91793673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381750"/>
          </a:xfrm>
          <a:prstGeom prst="rect">
            <a:avLst/>
          </a:prstGeom>
          <a:gradFill flip="none" rotWithShape="1">
            <a:gsLst>
              <a:gs pos="100000">
                <a:schemeClr val="accent1"/>
              </a:gs>
              <a:gs pos="53000">
                <a:srgbClr val="D4DEFF"/>
              </a:gs>
              <a:gs pos="83000">
                <a:srgbClr val="D4DEFF"/>
              </a:gs>
              <a:gs pos="100000">
                <a:srgbClr val="96AB94"/>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AU" dirty="0">
              <a:solidFill>
                <a:prstClr val="white"/>
              </a:solidFill>
            </a:endParaRPr>
          </a:p>
        </p:txBody>
      </p:sp>
      <p:pic>
        <p:nvPicPr>
          <p:cNvPr id="5" name="Picture 7" descr="QASC_logo_condensedRBG.eps"/>
          <p:cNvPicPr>
            <a:picLocks noChangeAspect="1"/>
          </p:cNvPicPr>
          <p:nvPr userDrawn="1"/>
        </p:nvPicPr>
        <p:blipFill>
          <a:blip r:embed="rId2">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b="38821"/>
          <a:stretch>
            <a:fillRect/>
          </a:stretch>
        </p:blipFill>
        <p:spPr bwMode="auto">
          <a:xfrm>
            <a:off x="4206875" y="3573463"/>
            <a:ext cx="4937125"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userDrawn="1"/>
        </p:nvCxnSpPr>
        <p:spPr>
          <a:xfrm>
            <a:off x="0" y="6308725"/>
            <a:ext cx="9144000" cy="0"/>
          </a:xfrm>
          <a:prstGeom prst="line">
            <a:avLst/>
          </a:prstGeom>
          <a:ln w="2317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userDrawn="1"/>
        </p:nvSpPr>
        <p:spPr>
          <a:xfrm>
            <a:off x="0" y="6381750"/>
            <a:ext cx="9144000" cy="4603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AU" dirty="0">
              <a:solidFill>
                <a:prstClr val="white"/>
              </a:solidFill>
            </a:endParaRPr>
          </a:p>
        </p:txBody>
      </p:sp>
      <p:pic>
        <p:nvPicPr>
          <p:cNvPr id="9" name="Picture 11" descr="ACU_Better Quality.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01013" y="6457950"/>
            <a:ext cx="1042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Logo-3T_Colour.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06875" y="6453188"/>
            <a:ext cx="6524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323528" y="188640"/>
            <a:ext cx="8229600" cy="1143000"/>
          </a:xfrm>
        </p:spPr>
        <p:txBody>
          <a:bodyPr/>
          <a:lstStyle>
            <a:lvl1pPr>
              <a:defRPr sz="4000" b="1">
                <a:latin typeface="+mj-lt"/>
              </a:defRPr>
            </a:lvl1pPr>
          </a:lstStyle>
          <a:p>
            <a:r>
              <a:rPr lang="en-US" dirty="0" smtClean="0"/>
              <a:t>Click to edit Master title</a:t>
            </a:r>
            <a:endParaRPr lang="en-AU" dirty="0"/>
          </a:p>
        </p:txBody>
      </p:sp>
      <p:sp>
        <p:nvSpPr>
          <p:cNvPr id="13" name="Content Placeholder 2"/>
          <p:cNvSpPr>
            <a:spLocks noGrp="1"/>
          </p:cNvSpPr>
          <p:nvPr>
            <p:ph idx="1"/>
          </p:nvPr>
        </p:nvSpPr>
        <p:spPr>
          <a:xfrm>
            <a:off x="395536" y="1556792"/>
            <a:ext cx="8229600" cy="4525963"/>
          </a:xfrm>
        </p:spPr>
        <p:txBody>
          <a:bodyPr/>
          <a:lstStyle>
            <a:lvl1pPr>
              <a:buClr>
                <a:srgbClr val="FF0000"/>
              </a:buClr>
              <a:buFont typeface="Wingdings" pitchFamily="2" charset="2"/>
              <a:buChar char="§"/>
              <a:defRPr sz="2800"/>
            </a:lvl1pPr>
            <a:lvl2pPr>
              <a:buClr>
                <a:srgbClr val="FF2F2F"/>
              </a:buClr>
              <a:buFont typeface="Wingdings" pitchFamily="2" charset="2"/>
              <a:buChar char="§"/>
              <a:defRPr sz="2200"/>
            </a:lvl2pPr>
          </a:lstStyle>
          <a:p>
            <a:pPr lvl="0"/>
            <a:r>
              <a:rPr lang="en-US" dirty="0" smtClean="0"/>
              <a:t>Click to edit Master text styles</a:t>
            </a:r>
          </a:p>
          <a:p>
            <a:pPr lvl="1"/>
            <a:r>
              <a:rPr lang="en-US" dirty="0" smtClean="0"/>
              <a:t>Second level</a:t>
            </a:r>
          </a:p>
        </p:txBody>
      </p:sp>
      <p:pic>
        <p:nvPicPr>
          <p:cNvPr id="14" name="Picture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19" y="6442184"/>
            <a:ext cx="1170741" cy="408007"/>
          </a:xfrm>
          <a:prstGeom prst="rect">
            <a:avLst/>
          </a:prstGeom>
        </p:spPr>
      </p:pic>
    </p:spTree>
    <p:extLst>
      <p:ext uri="{BB962C8B-B14F-4D97-AF65-F5344CB8AC3E}">
        <p14:creationId xmlns:p14="http://schemas.microsoft.com/office/powerpoint/2010/main" val="80644424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userDrawn="1"/>
        </p:nvSpPr>
        <p:spPr>
          <a:xfrm>
            <a:off x="0" y="0"/>
            <a:ext cx="9144000" cy="6092825"/>
          </a:xfrm>
          <a:prstGeom prst="rect">
            <a:avLst/>
          </a:prstGeom>
          <a:gradFill flip="none" rotWithShape="1">
            <a:gsLst>
              <a:gs pos="100000">
                <a:schemeClr val="accent1"/>
              </a:gs>
              <a:gs pos="53000">
                <a:srgbClr val="D4DEFF"/>
              </a:gs>
              <a:gs pos="83000">
                <a:srgbClr val="D4DEFF"/>
              </a:gs>
              <a:gs pos="100000">
                <a:srgbClr val="96AB94"/>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AU" dirty="0">
              <a:solidFill>
                <a:prstClr val="white"/>
              </a:solidFill>
            </a:endParaRPr>
          </a:p>
        </p:txBody>
      </p:sp>
      <p:cxnSp>
        <p:nvCxnSpPr>
          <p:cNvPr id="5" name="Straight Connector 4"/>
          <p:cNvCxnSpPr/>
          <p:nvPr userDrawn="1"/>
        </p:nvCxnSpPr>
        <p:spPr>
          <a:xfrm>
            <a:off x="0" y="6165850"/>
            <a:ext cx="9144000" cy="0"/>
          </a:xfrm>
          <a:prstGeom prst="line">
            <a:avLst/>
          </a:prstGeom>
          <a:ln w="2317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0" y="6237288"/>
            <a:ext cx="9144000" cy="4603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AU" dirty="0">
              <a:solidFill>
                <a:prstClr val="white"/>
              </a:solidFill>
            </a:endParaRPr>
          </a:p>
        </p:txBody>
      </p:sp>
      <p:pic>
        <p:nvPicPr>
          <p:cNvPr id="8" name="Picture 12" descr="Logo-3T_Colou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06875" y="6453188"/>
            <a:ext cx="6524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ACU_Better Quality.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27988" y="6381750"/>
            <a:ext cx="1042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QASC_logo_condensedRBG.eps"/>
          <p:cNvPicPr>
            <a:picLocks noChangeAspect="1"/>
          </p:cNvPicPr>
          <p:nvPr userDrawn="1"/>
        </p:nvPicPr>
        <p:blipFill>
          <a:blip r:embed="rId4">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b="38821"/>
          <a:stretch>
            <a:fillRect/>
          </a:stretch>
        </p:blipFill>
        <p:spPr bwMode="auto">
          <a:xfrm>
            <a:off x="4206875" y="3284538"/>
            <a:ext cx="4937125"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19" y="6442184"/>
            <a:ext cx="1170741" cy="408007"/>
          </a:xfrm>
          <a:prstGeom prst="rect">
            <a:avLst/>
          </a:prstGeom>
        </p:spPr>
      </p:pic>
    </p:spTree>
    <p:extLst>
      <p:ext uri="{BB962C8B-B14F-4D97-AF65-F5344CB8AC3E}">
        <p14:creationId xmlns:p14="http://schemas.microsoft.com/office/powerpoint/2010/main" val="416866875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0" y="0"/>
            <a:ext cx="9144000" cy="6237288"/>
          </a:xfrm>
          <a:prstGeom prst="rect">
            <a:avLst/>
          </a:prstGeom>
          <a:gradFill flip="none" rotWithShape="1">
            <a:gsLst>
              <a:gs pos="100000">
                <a:schemeClr val="accent1"/>
              </a:gs>
              <a:gs pos="53000">
                <a:srgbClr val="D4DEFF"/>
              </a:gs>
              <a:gs pos="83000">
                <a:srgbClr val="D4DEFF"/>
              </a:gs>
              <a:gs pos="100000">
                <a:srgbClr val="96AB94"/>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AU" dirty="0">
              <a:solidFill>
                <a:prstClr val="white"/>
              </a:solidFill>
            </a:endParaRPr>
          </a:p>
        </p:txBody>
      </p:sp>
      <p:cxnSp>
        <p:nvCxnSpPr>
          <p:cNvPr id="5" name="Straight Connector 4"/>
          <p:cNvCxnSpPr/>
          <p:nvPr userDrawn="1"/>
        </p:nvCxnSpPr>
        <p:spPr>
          <a:xfrm>
            <a:off x="0" y="6165850"/>
            <a:ext cx="9144000" cy="0"/>
          </a:xfrm>
          <a:prstGeom prst="line">
            <a:avLst/>
          </a:prstGeom>
          <a:ln w="2317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0" y="6237288"/>
            <a:ext cx="9144000" cy="4603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AU" dirty="0">
              <a:solidFill>
                <a:prstClr val="white"/>
              </a:solidFill>
            </a:endParaRPr>
          </a:p>
        </p:txBody>
      </p:sp>
      <p:pic>
        <p:nvPicPr>
          <p:cNvPr id="8" name="Picture 12" descr="Logo-3T_Colou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06875" y="6453188"/>
            <a:ext cx="6524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ACU_Better Quality.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01013" y="6457950"/>
            <a:ext cx="1042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QASC_logo_condensedRBG.eps"/>
          <p:cNvPicPr>
            <a:picLocks noChangeAspect="1"/>
          </p:cNvPicPr>
          <p:nvPr userDrawn="1"/>
        </p:nvPicPr>
        <p:blipFill>
          <a:blip r:embed="rId4">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b="38821"/>
          <a:stretch>
            <a:fillRect/>
          </a:stretch>
        </p:blipFill>
        <p:spPr bwMode="auto">
          <a:xfrm>
            <a:off x="4206875" y="3284538"/>
            <a:ext cx="4937125"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19" y="6442184"/>
            <a:ext cx="1170741" cy="408007"/>
          </a:xfrm>
          <a:prstGeom prst="rect">
            <a:avLst/>
          </a:prstGeom>
        </p:spPr>
      </p:pic>
    </p:spTree>
    <p:extLst>
      <p:ext uri="{BB962C8B-B14F-4D97-AF65-F5344CB8AC3E}">
        <p14:creationId xmlns:p14="http://schemas.microsoft.com/office/powerpoint/2010/main" val="249308970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1"/>
          <p:cNvSpPr/>
          <p:nvPr userDrawn="1"/>
        </p:nvSpPr>
        <p:spPr>
          <a:xfrm>
            <a:off x="1979613" y="0"/>
            <a:ext cx="7164387" cy="6858000"/>
          </a:xfrm>
          <a:prstGeom prst="rect">
            <a:avLst/>
          </a:prstGeom>
          <a:gradFill flip="none" rotWithShape="1">
            <a:gsLst>
              <a:gs pos="100000">
                <a:schemeClr val="accent1"/>
              </a:gs>
              <a:gs pos="53000">
                <a:srgbClr val="D4DEFF"/>
              </a:gs>
              <a:gs pos="83000">
                <a:srgbClr val="D4DEFF"/>
              </a:gs>
              <a:gs pos="100000">
                <a:srgbClr val="96AB94"/>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AU" dirty="0">
              <a:solidFill>
                <a:prstClr val="white"/>
              </a:solidFill>
            </a:endParaRPr>
          </a:p>
        </p:txBody>
      </p:sp>
      <p:sp>
        <p:nvSpPr>
          <p:cNvPr id="3" name="Rectangle 2"/>
          <p:cNvSpPr/>
          <p:nvPr userDrawn="1"/>
        </p:nvSpPr>
        <p:spPr>
          <a:xfrm>
            <a:off x="1619250" y="0"/>
            <a:ext cx="2159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AU" dirty="0">
              <a:solidFill>
                <a:prstClr val="white"/>
              </a:solidFill>
            </a:endParaRPr>
          </a:p>
        </p:txBody>
      </p:sp>
      <p:sp>
        <p:nvSpPr>
          <p:cNvPr id="4" name="Rectangle 3"/>
          <p:cNvSpPr/>
          <p:nvPr userDrawn="1"/>
        </p:nvSpPr>
        <p:spPr>
          <a:xfrm>
            <a:off x="1908175" y="0"/>
            <a:ext cx="73025" cy="685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en-AU" dirty="0">
              <a:solidFill>
                <a:prstClr val="white"/>
              </a:solidFill>
            </a:endParaRPr>
          </a:p>
        </p:txBody>
      </p:sp>
      <p:pic>
        <p:nvPicPr>
          <p:cNvPr id="6" name="Picture 10" descr="ACI_NSWlogo_RGB.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92825"/>
            <a:ext cx="154781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QASC_logo_full_400px.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10263" y="5949950"/>
            <a:ext cx="3233737"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QASC_logo_condensedRBG.eps"/>
          <p:cNvPicPr>
            <a:picLocks noChangeAspect="1"/>
          </p:cNvPicPr>
          <p:nvPr userDrawn="1"/>
        </p:nvPicPr>
        <p:blipFill>
          <a:blip r:embed="rId4">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b="38821"/>
          <a:stretch>
            <a:fillRect/>
          </a:stretch>
        </p:blipFill>
        <p:spPr bwMode="auto">
          <a:xfrm>
            <a:off x="1476375" y="1771650"/>
            <a:ext cx="766762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userDrawn="1"/>
        </p:nvSpPr>
        <p:spPr bwMode="auto">
          <a:xfrm>
            <a:off x="2700338" y="1196975"/>
            <a:ext cx="4751387" cy="2554288"/>
          </a:xfrm>
          <a:prstGeom prst="rect">
            <a:avLst/>
          </a:prstGeom>
          <a:no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r>
              <a:rPr lang="en-AU" sz="4000" b="1" dirty="0" smtClean="0">
                <a:solidFill>
                  <a:srgbClr val="376092"/>
                </a:solidFill>
                <a:latin typeface="Calibri" pitchFamily="34" charset="0"/>
              </a:rPr>
              <a:t>Quality in Acute Stroke Care (QASC) Implementation Project</a:t>
            </a:r>
          </a:p>
        </p:txBody>
      </p:sp>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219" y="5320650"/>
            <a:ext cx="1572146" cy="547898"/>
          </a:xfrm>
          <a:prstGeom prst="rect">
            <a:avLst/>
          </a:prstGeom>
        </p:spPr>
      </p:pic>
    </p:spTree>
    <p:extLst>
      <p:ext uri="{BB962C8B-B14F-4D97-AF65-F5344CB8AC3E}">
        <p14:creationId xmlns:p14="http://schemas.microsoft.com/office/powerpoint/2010/main" val="263215991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F041016-A1B1-4EC7-A2BA-37A507511B84}" type="datetimeFigureOut">
              <a:rPr lang="en-US"/>
              <a:pPr>
                <a:defRPr/>
              </a:pPr>
              <a:t>11/24/2017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34B15CE-DAB2-46AF-9948-40124A3EF5AC}" type="slidenum">
              <a:rPr lang="en-US"/>
              <a:pPr>
                <a:defRPr/>
              </a:pPr>
              <a:t>‹#›</a:t>
            </a:fld>
            <a:endParaRPr lang="en-US" dirty="0"/>
          </a:p>
        </p:txBody>
      </p:sp>
    </p:spTree>
    <p:extLst>
      <p:ext uri="{BB962C8B-B14F-4D97-AF65-F5344CB8AC3E}">
        <p14:creationId xmlns:p14="http://schemas.microsoft.com/office/powerpoint/2010/main" val="3623203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0D55594-AE9E-476E-928A-D69FE5B069B9}" type="datetimeFigureOut">
              <a:rPr lang="en-US"/>
              <a:pPr>
                <a:defRPr/>
              </a:pPr>
              <a:t>11/24/2017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36BDD7-25D2-43A7-B3B3-894FD66254DB}" type="slidenum">
              <a:rPr lang="en-US"/>
              <a:pPr>
                <a:defRPr/>
              </a:pPr>
              <a:t>‹#›</a:t>
            </a:fld>
            <a:endParaRPr lang="en-US" dirty="0"/>
          </a:p>
        </p:txBody>
      </p:sp>
    </p:spTree>
    <p:extLst>
      <p:ext uri="{BB962C8B-B14F-4D97-AF65-F5344CB8AC3E}">
        <p14:creationId xmlns:p14="http://schemas.microsoft.com/office/powerpoint/2010/main" val="3643789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63AC45-A738-42AD-84BF-C222BC8A0617}" type="datetimeFigureOut">
              <a:rPr lang="en-US"/>
              <a:pPr>
                <a:defRPr/>
              </a:pPr>
              <a:t>11/24/2017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76C4F7C-EDD7-4D65-BB21-996A66F49EFD}" type="slidenum">
              <a:rPr lang="en-US"/>
              <a:pPr>
                <a:defRPr/>
              </a:pPr>
              <a:t>‹#›</a:t>
            </a:fld>
            <a:endParaRPr lang="en-US" dirty="0"/>
          </a:p>
        </p:txBody>
      </p:sp>
    </p:spTree>
    <p:extLst>
      <p:ext uri="{BB962C8B-B14F-4D97-AF65-F5344CB8AC3E}">
        <p14:creationId xmlns:p14="http://schemas.microsoft.com/office/powerpoint/2010/main" val="1994398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5192D07-DE09-48A7-90BB-7DF220284EA8}" type="datetimeFigureOut">
              <a:rPr lang="en-US"/>
              <a:pPr>
                <a:defRPr/>
              </a:pPr>
              <a:t>11/24/2017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54D92258-6EA8-4D76-B47F-3B8D00302F02}" type="slidenum">
              <a:rPr lang="en-US"/>
              <a:pPr>
                <a:defRPr/>
              </a:pPr>
              <a:t>‹#›</a:t>
            </a:fld>
            <a:endParaRPr lang="en-US" dirty="0"/>
          </a:p>
        </p:txBody>
      </p:sp>
    </p:spTree>
    <p:extLst>
      <p:ext uri="{BB962C8B-B14F-4D97-AF65-F5344CB8AC3E}">
        <p14:creationId xmlns:p14="http://schemas.microsoft.com/office/powerpoint/2010/main" val="594241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D754B31-48DA-4FB2-81DB-B001EDF8E4B3}" type="datetimeFigureOut">
              <a:rPr lang="en-US"/>
              <a:pPr>
                <a:defRPr/>
              </a:pPr>
              <a:t>11/24/2017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30E333C-45E0-4B02-9AD2-143C04C417F2}" type="slidenum">
              <a:rPr lang="en-US"/>
              <a:pPr>
                <a:defRPr/>
              </a:pPr>
              <a:t>‹#›</a:t>
            </a:fld>
            <a:endParaRPr lang="en-US" dirty="0"/>
          </a:p>
        </p:txBody>
      </p:sp>
    </p:spTree>
    <p:extLst>
      <p:ext uri="{BB962C8B-B14F-4D97-AF65-F5344CB8AC3E}">
        <p14:creationId xmlns:p14="http://schemas.microsoft.com/office/powerpoint/2010/main" val="908314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F814613-96CE-4AFA-BD20-ABA6B807262D}" type="datetimeFigureOut">
              <a:rPr lang="en-US"/>
              <a:pPr>
                <a:defRPr/>
              </a:pPr>
              <a:t>11/24/2017</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F1147F9-4710-4A4A-A783-919F655356B1}" type="slidenum">
              <a:rPr lang="en-US"/>
              <a:pPr>
                <a:defRPr/>
              </a:pPr>
              <a:t>‹#›</a:t>
            </a:fld>
            <a:endParaRPr lang="en-US" dirty="0"/>
          </a:p>
        </p:txBody>
      </p:sp>
    </p:spTree>
    <p:extLst>
      <p:ext uri="{BB962C8B-B14F-4D97-AF65-F5344CB8AC3E}">
        <p14:creationId xmlns:p14="http://schemas.microsoft.com/office/powerpoint/2010/main" val="654746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DE65FFA-1F04-4514-87D0-9BA4D6409CBE}" type="datetimeFigureOut">
              <a:rPr lang="en-US"/>
              <a:pPr>
                <a:defRPr/>
              </a:pPr>
              <a:t>11/24/2017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43AFEC2-D085-409E-A1AF-7D86B338053B}" type="slidenum">
              <a:rPr lang="en-US"/>
              <a:pPr>
                <a:defRPr/>
              </a:pPr>
              <a:t>‹#›</a:t>
            </a:fld>
            <a:endParaRPr lang="en-US" dirty="0"/>
          </a:p>
        </p:txBody>
      </p:sp>
    </p:spTree>
    <p:extLst>
      <p:ext uri="{BB962C8B-B14F-4D97-AF65-F5344CB8AC3E}">
        <p14:creationId xmlns:p14="http://schemas.microsoft.com/office/powerpoint/2010/main" val="1601852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2F08748-7AF4-4942-B97E-77223A1F610E}" type="datetimeFigureOut">
              <a:rPr lang="en-US"/>
              <a:pPr>
                <a:defRPr/>
              </a:pPr>
              <a:t>11/24/2017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6630EB1-5BD6-45DD-8DE1-ED42A8C1A5EC}" type="slidenum">
              <a:rPr lang="en-US"/>
              <a:pPr>
                <a:defRPr/>
              </a:pPr>
              <a:t>‹#›</a:t>
            </a:fld>
            <a:endParaRPr lang="en-US" dirty="0"/>
          </a:p>
        </p:txBody>
      </p:sp>
    </p:spTree>
    <p:extLst>
      <p:ext uri="{BB962C8B-B14F-4D97-AF65-F5344CB8AC3E}">
        <p14:creationId xmlns:p14="http://schemas.microsoft.com/office/powerpoint/2010/main" val="1575992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9" descr="ACU logo Grey.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123113" y="303213"/>
            <a:ext cx="17081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smtClean="0"/>
              <a:t>Click to edit Master title style</a:t>
            </a:r>
            <a:endParaRPr lang="en-US" altLang="en-US" smtClean="0"/>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altLang="en-US" dirty="0" smtClean="0"/>
              <a:t>Click to edit Master text styles</a:t>
            </a:r>
          </a:p>
          <a:p>
            <a:pPr lvl="1"/>
            <a:r>
              <a:rPr lang="en-AU" altLang="en-US" dirty="0" smtClean="0"/>
              <a:t>Second level</a:t>
            </a:r>
          </a:p>
          <a:p>
            <a:pPr lvl="2"/>
            <a:r>
              <a:rPr lang="en-AU" altLang="en-US" dirty="0" smtClean="0"/>
              <a:t>Third level</a:t>
            </a:r>
          </a:p>
          <a:p>
            <a:pPr lvl="3"/>
            <a:r>
              <a:rPr lang="en-AU" altLang="en-US" dirty="0" smtClean="0"/>
              <a:t>Fourth level</a:t>
            </a:r>
          </a:p>
          <a:p>
            <a:pPr lvl="4"/>
            <a:r>
              <a:rPr lang="en-AU" altLang="en-US" dirty="0" smtClean="0"/>
              <a:t>Fifth level</a:t>
            </a:r>
            <a:endParaRPr lang="en-US" alt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EA70FCF-1187-4F74-9CE9-1AD5C0BB4C9B}" type="datetimeFigureOut">
              <a:rPr lang="en-US"/>
              <a:pPr>
                <a:defRPr/>
              </a:pPr>
              <a:t>11/24/2017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EAD6A481-E586-468E-B1D4-14173B9713C0}" type="slidenum">
              <a:rPr lang="en-US"/>
              <a:pPr>
                <a:defRPr/>
              </a:pPr>
              <a:t>‹#›</a:t>
            </a:fld>
            <a:endParaRPr lang="en-US" dirty="0"/>
          </a:p>
        </p:txBody>
      </p:sp>
      <p:pic>
        <p:nvPicPr>
          <p:cNvPr id="1032" name="Picture 10"/>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20015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AU"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AU"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defTabSz="914400">
              <a:defRPr/>
            </a:pPr>
            <a:fld id="{3CC4B644-C9AD-4E56-AF15-AF803115D501}" type="datetimeFigureOut">
              <a:rPr lang="en-AU" altLang="en-US">
                <a:ea typeface="ＭＳ Ｐゴシック" pitchFamily="34" charset="-128"/>
              </a:rPr>
              <a:pPr defTabSz="914400">
                <a:defRPr/>
              </a:pPr>
              <a:t>24/11/2017</a:t>
            </a:fld>
            <a:endParaRPr lang="en-AU" altLang="en-US">
              <a:ea typeface="ＭＳ Ｐゴシック"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914400">
              <a:defRPr/>
            </a:pPr>
            <a:endParaRPr lang="en-AU">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defTabSz="914400">
              <a:defRPr/>
            </a:pPr>
            <a:fld id="{0A80AB53-66D0-49E7-8F2E-3C906306CA6A}" type="slidenum">
              <a:rPr lang="en-AU" altLang="en-US">
                <a:ea typeface="ＭＳ Ｐゴシック" pitchFamily="34" charset="-128"/>
              </a:rPr>
              <a:pPr defTabSz="914400">
                <a:defRPr/>
              </a:pPr>
              <a:t>‹#›</a:t>
            </a:fld>
            <a:endParaRPr lang="en-AU" altLang="en-US">
              <a:ea typeface="ＭＳ Ｐゴシック" pitchFamily="34" charset="-128"/>
            </a:endParaRPr>
          </a:p>
        </p:txBody>
      </p:sp>
    </p:spTree>
    <p:extLst>
      <p:ext uri="{BB962C8B-B14F-4D97-AF65-F5344CB8AC3E}">
        <p14:creationId xmlns:p14="http://schemas.microsoft.com/office/powerpoint/2010/main" val="412086054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t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9.t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9.t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t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9.t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9.t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9.ti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9.ti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9.ti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9.ti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19.ti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9.ti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9.ti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mailto:T3.NRI@acu.edu.a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t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9.t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2124075" y="4724400"/>
            <a:ext cx="6840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defTabSz="914400" eaLnBrk="1" hangingPunct="1">
              <a:spcBef>
                <a:spcPct val="0"/>
              </a:spcBef>
              <a:buFontTx/>
              <a:buNone/>
            </a:pPr>
            <a:endParaRPr lang="en-AU" altLang="en-US" sz="1800" smtClean="0">
              <a:solidFill>
                <a:prstClr val="black"/>
              </a:solidFill>
              <a:latin typeface="Arial" charset="0"/>
            </a:endParaRPr>
          </a:p>
        </p:txBody>
      </p:sp>
      <p:sp>
        <p:nvSpPr>
          <p:cNvPr id="12291" name="TextBox 2"/>
          <p:cNvSpPr txBox="1">
            <a:spLocks noChangeArrowheads="1"/>
          </p:cNvSpPr>
          <p:nvPr/>
        </p:nvSpPr>
        <p:spPr bwMode="auto">
          <a:xfrm>
            <a:off x="107950" y="260350"/>
            <a:ext cx="1655763" cy="475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defTabSz="914400" eaLnBrk="1" hangingPunct="1">
              <a:lnSpc>
                <a:spcPct val="150000"/>
              </a:lnSpc>
              <a:spcBef>
                <a:spcPct val="0"/>
              </a:spcBef>
              <a:buFontTx/>
              <a:buNone/>
            </a:pPr>
            <a:r>
              <a:rPr lang="en-AU" altLang="en-US" sz="1100" b="1" dirty="0" smtClean="0">
                <a:solidFill>
                  <a:srgbClr val="0070C0"/>
                </a:solidFill>
              </a:rPr>
              <a:t>T</a:t>
            </a:r>
            <a:r>
              <a:rPr lang="en-AU" altLang="en-US" sz="1100" b="1" baseline="30000" dirty="0" smtClean="0">
                <a:solidFill>
                  <a:srgbClr val="0070C0"/>
                </a:solidFill>
              </a:rPr>
              <a:t>3</a:t>
            </a:r>
            <a:r>
              <a:rPr lang="en-AU" altLang="en-US" sz="1100" b="1" dirty="0" smtClean="0">
                <a:solidFill>
                  <a:srgbClr val="0070C0"/>
                </a:solidFill>
              </a:rPr>
              <a:t> Investigators</a:t>
            </a:r>
            <a:endParaRPr lang="en-AU" altLang="en-US" sz="1100" dirty="0" smtClean="0">
              <a:solidFill>
                <a:srgbClr val="0070C0"/>
              </a:solidFill>
            </a:endParaRPr>
          </a:p>
          <a:p>
            <a:pPr defTabSz="914400" eaLnBrk="1" hangingPunct="1">
              <a:lnSpc>
                <a:spcPct val="150000"/>
              </a:lnSpc>
              <a:spcBef>
                <a:spcPct val="0"/>
              </a:spcBef>
              <a:buFontTx/>
              <a:buNone/>
            </a:pPr>
            <a:r>
              <a:rPr lang="en-AU" altLang="en-US" sz="1100" b="1" i="1" dirty="0" smtClean="0">
                <a:solidFill>
                  <a:srgbClr val="0070C0"/>
                </a:solidFill>
              </a:rPr>
              <a:t>Chief Investigators</a:t>
            </a:r>
            <a:endParaRPr lang="en-AU" altLang="en-US" sz="1100" dirty="0" smtClean="0">
              <a:solidFill>
                <a:srgbClr val="0070C0"/>
              </a:solidFill>
            </a:endParaRPr>
          </a:p>
          <a:p>
            <a:pPr defTabSz="914400" eaLnBrk="1" hangingPunct="1">
              <a:lnSpc>
                <a:spcPct val="150000"/>
              </a:lnSpc>
              <a:spcBef>
                <a:spcPct val="0"/>
              </a:spcBef>
              <a:buFontTx/>
              <a:buNone/>
            </a:pPr>
            <a:r>
              <a:rPr lang="en-AU" altLang="en-US" sz="1000" b="1" dirty="0" smtClean="0">
                <a:solidFill>
                  <a:prstClr val="black"/>
                </a:solidFill>
              </a:rPr>
              <a:t>Prof S Middleton</a:t>
            </a:r>
          </a:p>
          <a:p>
            <a:pPr defTabSz="914400" eaLnBrk="1" hangingPunct="1">
              <a:lnSpc>
                <a:spcPct val="150000"/>
              </a:lnSpc>
              <a:spcBef>
                <a:spcPct val="0"/>
              </a:spcBef>
              <a:buFontTx/>
              <a:buNone/>
            </a:pPr>
            <a:r>
              <a:rPr lang="en-AU" altLang="en-US" sz="1000" b="1" dirty="0" smtClean="0">
                <a:solidFill>
                  <a:prstClr val="black"/>
                </a:solidFill>
              </a:rPr>
              <a:t>Prof C Levi</a:t>
            </a:r>
          </a:p>
          <a:p>
            <a:pPr defTabSz="914400" eaLnBrk="1" hangingPunct="1">
              <a:lnSpc>
                <a:spcPct val="150000"/>
              </a:lnSpc>
              <a:spcBef>
                <a:spcPct val="0"/>
              </a:spcBef>
              <a:buFontTx/>
              <a:buNone/>
            </a:pPr>
            <a:r>
              <a:rPr lang="en-AU" altLang="en-US" sz="1000" b="1" dirty="0" smtClean="0">
                <a:solidFill>
                  <a:prstClr val="black"/>
                </a:solidFill>
              </a:rPr>
              <a:t>Prof M Fitzgerald</a:t>
            </a:r>
          </a:p>
          <a:p>
            <a:pPr defTabSz="914400" eaLnBrk="1" hangingPunct="1">
              <a:lnSpc>
                <a:spcPct val="150000"/>
              </a:lnSpc>
              <a:spcBef>
                <a:spcPct val="0"/>
              </a:spcBef>
              <a:buFontTx/>
              <a:buNone/>
            </a:pPr>
            <a:r>
              <a:rPr lang="en-AU" altLang="en-US" sz="1000" b="1" dirty="0" smtClean="0">
                <a:solidFill>
                  <a:prstClr val="black"/>
                </a:solidFill>
              </a:rPr>
              <a:t>Prof J Considine</a:t>
            </a:r>
          </a:p>
          <a:p>
            <a:pPr defTabSz="914400" eaLnBrk="1" hangingPunct="1">
              <a:lnSpc>
                <a:spcPct val="150000"/>
              </a:lnSpc>
              <a:spcBef>
                <a:spcPct val="0"/>
              </a:spcBef>
              <a:buFontTx/>
              <a:buNone/>
            </a:pPr>
            <a:r>
              <a:rPr lang="en-AU" altLang="en-US" sz="1000" b="1" dirty="0" smtClean="0">
                <a:solidFill>
                  <a:prstClr val="black"/>
                </a:solidFill>
              </a:rPr>
              <a:t>Prof J Grimshaw</a:t>
            </a:r>
          </a:p>
          <a:p>
            <a:pPr defTabSz="914400" eaLnBrk="1" hangingPunct="1">
              <a:lnSpc>
                <a:spcPct val="150000"/>
              </a:lnSpc>
              <a:spcBef>
                <a:spcPct val="0"/>
              </a:spcBef>
              <a:buFontTx/>
              <a:buNone/>
            </a:pPr>
            <a:r>
              <a:rPr lang="en-AU" altLang="en-US" sz="1000" b="1" dirty="0" smtClean="0">
                <a:solidFill>
                  <a:prstClr val="black"/>
                </a:solidFill>
              </a:rPr>
              <a:t>Prof C </a:t>
            </a:r>
            <a:r>
              <a:rPr lang="en-AU" altLang="en-US" sz="1000" b="1" dirty="0" err="1" smtClean="0">
                <a:solidFill>
                  <a:prstClr val="black"/>
                </a:solidFill>
              </a:rPr>
              <a:t>D’Este</a:t>
            </a:r>
            <a:endParaRPr lang="en-AU" altLang="en-US" sz="1000" b="1" dirty="0" smtClean="0">
              <a:solidFill>
                <a:prstClr val="black"/>
              </a:solidFill>
            </a:endParaRPr>
          </a:p>
          <a:p>
            <a:pPr defTabSz="914400" eaLnBrk="1" hangingPunct="1">
              <a:lnSpc>
                <a:spcPct val="150000"/>
              </a:lnSpc>
              <a:spcBef>
                <a:spcPct val="0"/>
              </a:spcBef>
              <a:buFontTx/>
              <a:buNone/>
            </a:pPr>
            <a:r>
              <a:rPr lang="en-AU" altLang="en-US" sz="1000" b="1" dirty="0" smtClean="0">
                <a:solidFill>
                  <a:prstClr val="black"/>
                </a:solidFill>
              </a:rPr>
              <a:t>Prof R Gerraty</a:t>
            </a:r>
          </a:p>
          <a:p>
            <a:pPr defTabSz="914400" eaLnBrk="1" hangingPunct="1">
              <a:lnSpc>
                <a:spcPct val="150000"/>
              </a:lnSpc>
              <a:spcBef>
                <a:spcPct val="0"/>
              </a:spcBef>
              <a:buFontTx/>
              <a:buNone/>
            </a:pPr>
            <a:r>
              <a:rPr lang="en-AU" altLang="en-US" sz="1000" b="1" dirty="0" smtClean="0">
                <a:solidFill>
                  <a:prstClr val="black"/>
                </a:solidFill>
              </a:rPr>
              <a:t>Prof W Cheung</a:t>
            </a:r>
          </a:p>
          <a:p>
            <a:pPr defTabSz="914400" eaLnBrk="1" hangingPunct="1">
              <a:lnSpc>
                <a:spcPct val="150000"/>
              </a:lnSpc>
              <a:spcBef>
                <a:spcPct val="0"/>
              </a:spcBef>
              <a:buFontTx/>
              <a:buNone/>
            </a:pPr>
            <a:r>
              <a:rPr lang="en-AU" altLang="en-US" sz="1000" b="1" dirty="0" smtClean="0">
                <a:solidFill>
                  <a:prstClr val="black"/>
                </a:solidFill>
              </a:rPr>
              <a:t>A/Prof D Cadilhac</a:t>
            </a:r>
          </a:p>
          <a:p>
            <a:pPr defTabSz="914400" eaLnBrk="1" hangingPunct="1">
              <a:lnSpc>
                <a:spcPct val="150000"/>
              </a:lnSpc>
              <a:spcBef>
                <a:spcPct val="0"/>
              </a:spcBef>
              <a:buFontTx/>
              <a:buNone/>
            </a:pPr>
            <a:r>
              <a:rPr lang="en-AU" altLang="en-US" sz="1000" b="1" dirty="0" smtClean="0">
                <a:solidFill>
                  <a:prstClr val="black"/>
                </a:solidFill>
              </a:rPr>
              <a:t>A/Prof E McInnes</a:t>
            </a:r>
          </a:p>
          <a:p>
            <a:pPr defTabSz="914400" eaLnBrk="1" hangingPunct="1">
              <a:lnSpc>
                <a:spcPct val="150000"/>
              </a:lnSpc>
              <a:spcBef>
                <a:spcPct val="0"/>
              </a:spcBef>
              <a:buFontTx/>
              <a:buNone/>
            </a:pPr>
            <a:r>
              <a:rPr lang="en-AU" altLang="en-US" sz="1100" b="1" i="1" dirty="0" smtClean="0">
                <a:solidFill>
                  <a:srgbClr val="0070C0"/>
                </a:solidFill>
              </a:rPr>
              <a:t>Associate Investigators</a:t>
            </a:r>
          </a:p>
          <a:p>
            <a:pPr defTabSz="914400" eaLnBrk="1" hangingPunct="1">
              <a:lnSpc>
                <a:spcPct val="150000"/>
              </a:lnSpc>
              <a:spcBef>
                <a:spcPct val="0"/>
              </a:spcBef>
              <a:buFontTx/>
              <a:buNone/>
            </a:pPr>
            <a:r>
              <a:rPr lang="en-AU" altLang="en-US" sz="1000" dirty="0" smtClean="0">
                <a:solidFill>
                  <a:prstClr val="black"/>
                </a:solidFill>
              </a:rPr>
              <a:t>Mr G Cadigan</a:t>
            </a:r>
          </a:p>
          <a:p>
            <a:pPr defTabSz="914400" eaLnBrk="1" hangingPunct="1">
              <a:lnSpc>
                <a:spcPct val="150000"/>
              </a:lnSpc>
              <a:spcBef>
                <a:spcPct val="0"/>
              </a:spcBef>
              <a:buFontTx/>
              <a:buNone/>
            </a:pPr>
            <a:r>
              <a:rPr lang="en-AU" altLang="en-US" sz="1000" dirty="0" smtClean="0">
                <a:solidFill>
                  <a:prstClr val="black"/>
                </a:solidFill>
              </a:rPr>
              <a:t>Ms S Dale</a:t>
            </a:r>
          </a:p>
          <a:p>
            <a:pPr defTabSz="914400" eaLnBrk="1" hangingPunct="1">
              <a:lnSpc>
                <a:spcPct val="150000"/>
              </a:lnSpc>
              <a:spcBef>
                <a:spcPct val="0"/>
              </a:spcBef>
              <a:buFontTx/>
              <a:buNone/>
            </a:pPr>
            <a:r>
              <a:rPr lang="en-AU" altLang="en-US" sz="1000" dirty="0" smtClean="0">
                <a:solidFill>
                  <a:prstClr val="black"/>
                </a:solidFill>
              </a:rPr>
              <a:t>Ms S </a:t>
            </a:r>
            <a:r>
              <a:rPr lang="en-AU" altLang="en-US" sz="1000" dirty="0" err="1" smtClean="0">
                <a:solidFill>
                  <a:prstClr val="black"/>
                </a:solidFill>
              </a:rPr>
              <a:t>Denisenko</a:t>
            </a:r>
            <a:endParaRPr lang="en-AU" altLang="en-US" sz="1000" dirty="0" smtClean="0">
              <a:solidFill>
                <a:prstClr val="black"/>
              </a:solidFill>
            </a:endParaRPr>
          </a:p>
          <a:p>
            <a:pPr defTabSz="914400" eaLnBrk="1" hangingPunct="1">
              <a:lnSpc>
                <a:spcPct val="150000"/>
              </a:lnSpc>
              <a:spcBef>
                <a:spcPct val="0"/>
              </a:spcBef>
              <a:buFontTx/>
              <a:buNone/>
            </a:pPr>
            <a:r>
              <a:rPr lang="en-AU" altLang="en-US" sz="1000" dirty="0" smtClean="0">
                <a:solidFill>
                  <a:prstClr val="black"/>
                </a:solidFill>
              </a:rPr>
              <a:t>Mr M Longworth</a:t>
            </a:r>
          </a:p>
          <a:p>
            <a:pPr defTabSz="914400" eaLnBrk="1" hangingPunct="1">
              <a:lnSpc>
                <a:spcPct val="150000"/>
              </a:lnSpc>
              <a:spcBef>
                <a:spcPct val="0"/>
              </a:spcBef>
              <a:buFontTx/>
              <a:buNone/>
            </a:pPr>
            <a:r>
              <a:rPr lang="en-AU" altLang="en-US" sz="1000" dirty="0" smtClean="0">
                <a:solidFill>
                  <a:prstClr val="black"/>
                </a:solidFill>
              </a:rPr>
              <a:t>Prof P </a:t>
            </a:r>
            <a:r>
              <a:rPr lang="en-AU" altLang="en-US" sz="1000" dirty="0" err="1" smtClean="0">
                <a:solidFill>
                  <a:prstClr val="black"/>
                </a:solidFill>
              </a:rPr>
              <a:t>McElduff</a:t>
            </a:r>
            <a:endParaRPr lang="en-AU" altLang="en-US" sz="1000" dirty="0" smtClean="0">
              <a:solidFill>
                <a:prstClr val="black"/>
              </a:solidFill>
            </a:endParaRPr>
          </a:p>
          <a:p>
            <a:pPr defTabSz="914400" eaLnBrk="1" hangingPunct="1">
              <a:lnSpc>
                <a:spcPct val="150000"/>
              </a:lnSpc>
              <a:spcBef>
                <a:spcPct val="0"/>
              </a:spcBef>
              <a:buFontTx/>
              <a:buNone/>
            </a:pPr>
            <a:r>
              <a:rPr lang="en-AU" altLang="en-US" sz="1000" dirty="0" smtClean="0">
                <a:solidFill>
                  <a:prstClr val="black"/>
                </a:solidFill>
              </a:rPr>
              <a:t>Ms C Quinn</a:t>
            </a:r>
          </a:p>
          <a:p>
            <a:pPr defTabSz="914400" eaLnBrk="1" hangingPunct="1">
              <a:lnSpc>
                <a:spcPct val="150000"/>
              </a:lnSpc>
              <a:spcBef>
                <a:spcPct val="0"/>
              </a:spcBef>
              <a:buFontTx/>
              <a:buNone/>
            </a:pPr>
            <a:r>
              <a:rPr lang="en-AU" altLang="en-US" sz="1000" dirty="0" smtClean="0">
                <a:solidFill>
                  <a:prstClr val="black"/>
                </a:solidFill>
              </a:rPr>
              <a:t>Prof J Ward</a:t>
            </a:r>
            <a:endParaRPr lang="en-AU" altLang="en-US" sz="1000" b="1" dirty="0" smtClean="0">
              <a:solidFill>
                <a:prstClr val="black"/>
              </a:solidFill>
            </a:endParaRPr>
          </a:p>
        </p:txBody>
      </p:sp>
    </p:spTree>
    <p:extLst>
      <p:ext uri="{BB962C8B-B14F-4D97-AF65-F5344CB8AC3E}">
        <p14:creationId xmlns:p14="http://schemas.microsoft.com/office/powerpoint/2010/main" val="328727419"/>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Diagram group"/>
          <p:cNvGrpSpPr/>
          <p:nvPr/>
        </p:nvGrpSpPr>
        <p:grpSpPr>
          <a:xfrm>
            <a:off x="6462860" y="4090272"/>
            <a:ext cx="2524051" cy="2335761"/>
            <a:chOff x="936053" y="1006131"/>
            <a:chExt cx="3592649" cy="3718698"/>
          </a:xfrm>
          <a:scene3d>
            <a:camera prst="isometricOffAxis2Left" zoom="95000"/>
            <a:lightRig rig="flat" dir="t"/>
          </a:scene3d>
        </p:grpSpPr>
        <p:grpSp>
          <p:nvGrpSpPr>
            <p:cNvPr id="16" name="Group 15"/>
            <p:cNvGrpSpPr/>
            <p:nvPr/>
          </p:nvGrpSpPr>
          <p:grpSpPr>
            <a:xfrm>
              <a:off x="936053" y="1006131"/>
              <a:ext cx="3592649" cy="3718698"/>
              <a:chOff x="936053" y="1006131"/>
              <a:chExt cx="3592649" cy="3718698"/>
            </a:xfrm>
          </p:grpSpPr>
          <p:sp>
            <p:nvSpPr>
              <p:cNvPr id="17" name="Pie 16"/>
              <p:cNvSpPr/>
              <p:nvPr/>
            </p:nvSpPr>
            <p:spPr>
              <a:xfrm>
                <a:off x="936053" y="1006131"/>
                <a:ext cx="3592649" cy="3718698"/>
              </a:xfrm>
              <a:prstGeom prst="pie">
                <a:avLst>
                  <a:gd name="adj1" fmla="val 9000000"/>
                  <a:gd name="adj2" fmla="val 16200000"/>
                </a:avLst>
              </a:prstGeom>
              <a:sp3d extrusionH="381000" contourW="38100" prstMaterial="matte">
                <a:contourClr>
                  <a:schemeClr val="lt1"/>
                </a:contourClr>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8" name="Pie 4"/>
              <p:cNvSpPr/>
              <p:nvPr/>
            </p:nvSpPr>
            <p:spPr>
              <a:xfrm>
                <a:off x="1261392" y="1794141"/>
                <a:ext cx="1283089" cy="110675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none" lIns="25400" tIns="25400" rIns="25400" bIns="25400" numCol="1" spcCol="1270" anchor="ctr" anchorCtr="0">
                <a:noAutofit/>
              </a:bodyPr>
              <a:lstStyle/>
              <a:p>
                <a:pPr lvl="0" algn="ctr" defTabSz="889000" rtl="0">
                  <a:lnSpc>
                    <a:spcPct val="90000"/>
                  </a:lnSpc>
                  <a:spcBef>
                    <a:spcPct val="0"/>
                  </a:spcBef>
                  <a:spcAft>
                    <a:spcPct val="35000"/>
                  </a:spcAft>
                </a:pPr>
                <a:r>
                  <a:rPr lang="en-AU" sz="2100" b="1" kern="1200" dirty="0" smtClean="0"/>
                  <a:t>TRANSFER</a:t>
                </a:r>
                <a:endParaRPr lang="en-AU" sz="2100" b="1" kern="1200" dirty="0"/>
              </a:p>
            </p:txBody>
          </p:sp>
        </p:grpSp>
      </p:grpSp>
      <p:sp>
        <p:nvSpPr>
          <p:cNvPr id="69638" name="Title 1"/>
          <p:cNvSpPr>
            <a:spLocks noGrp="1"/>
          </p:cNvSpPr>
          <p:nvPr>
            <p:ph type="title"/>
          </p:nvPr>
        </p:nvSpPr>
        <p:spPr>
          <a:xfrm>
            <a:off x="254063" y="73213"/>
            <a:ext cx="8229600" cy="947737"/>
          </a:xfrm>
        </p:spPr>
        <p:txBody>
          <a:bodyPr/>
          <a:lstStyle/>
          <a:p>
            <a:pPr algn="l"/>
            <a:r>
              <a:rPr lang="en-AU" altLang="en-US" dirty="0" smtClean="0">
                <a:ea typeface="ＭＳ Ｐゴシック" pitchFamily="34" charset="-128"/>
              </a:rPr>
              <a:t>Background – </a:t>
            </a:r>
            <a:r>
              <a:rPr lang="en-AU" altLang="en-US" sz="4000" dirty="0" smtClean="0">
                <a:ea typeface="ＭＳ Ｐゴシック" pitchFamily="34" charset="-128"/>
              </a:rPr>
              <a:t>Treatment (</a:t>
            </a:r>
            <a:r>
              <a:rPr lang="en-AU" altLang="en-US" sz="4000" dirty="0" err="1" smtClean="0">
                <a:ea typeface="ＭＳ Ｐゴシック" pitchFamily="34" charset="-128"/>
              </a:rPr>
              <a:t>tPA</a:t>
            </a:r>
            <a:r>
              <a:rPr lang="en-AU" altLang="en-US" sz="4000" dirty="0" smtClean="0">
                <a:ea typeface="ＭＳ Ｐゴシック" pitchFamily="34" charset="-128"/>
              </a:rPr>
              <a:t>)</a:t>
            </a:r>
          </a:p>
        </p:txBody>
      </p:sp>
      <p:sp>
        <p:nvSpPr>
          <p:cNvPr id="29" name="Rectangle 28"/>
          <p:cNvSpPr/>
          <p:nvPr/>
        </p:nvSpPr>
        <p:spPr>
          <a:xfrm>
            <a:off x="0" y="1196975"/>
            <a:ext cx="9144000" cy="387350"/>
          </a:xfrm>
          <a:prstGeom prst="rect">
            <a:avLst/>
          </a:prstGeom>
          <a:solidFill>
            <a:srgbClr val="CD59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30" name="Rectangle 29"/>
          <p:cNvSpPr/>
          <p:nvPr/>
        </p:nvSpPr>
        <p:spPr>
          <a:xfrm>
            <a:off x="1254642" y="1177742"/>
            <a:ext cx="1477926" cy="4065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5320" y="1128944"/>
            <a:ext cx="950406" cy="523412"/>
          </a:xfrm>
          <a:prstGeom prst="rect">
            <a:avLst/>
          </a:prstGeom>
        </p:spPr>
      </p:pic>
      <p:sp>
        <p:nvSpPr>
          <p:cNvPr id="47" name="Rectangle 46"/>
          <p:cNvSpPr/>
          <p:nvPr/>
        </p:nvSpPr>
        <p:spPr>
          <a:xfrm>
            <a:off x="3261052" y="6488668"/>
            <a:ext cx="5882948" cy="276999"/>
          </a:xfrm>
          <a:prstGeom prst="rect">
            <a:avLst/>
          </a:prstGeom>
        </p:spPr>
        <p:txBody>
          <a:bodyPr wrap="square">
            <a:spAutoFit/>
          </a:bodyPr>
          <a:lstStyle/>
          <a:p>
            <a:pPr algn="r">
              <a:buNone/>
            </a:pPr>
            <a:r>
              <a:rPr lang="en-AU" altLang="en-US" sz="1200" dirty="0" smtClean="0"/>
              <a:t>National Stroke Foundation. 2013</a:t>
            </a:r>
            <a:endParaRPr lang="en-AU" altLang="en-US" sz="1200" i="1" dirty="0"/>
          </a:p>
        </p:txBody>
      </p:sp>
      <p:sp>
        <p:nvSpPr>
          <p:cNvPr id="48" name="Rectangle 47"/>
          <p:cNvSpPr/>
          <p:nvPr/>
        </p:nvSpPr>
        <p:spPr>
          <a:xfrm>
            <a:off x="1" y="1716640"/>
            <a:ext cx="6567053" cy="4031873"/>
          </a:xfrm>
          <a:prstGeom prst="rect">
            <a:avLst/>
          </a:prstGeom>
        </p:spPr>
        <p:txBody>
          <a:bodyPr wrap="square">
            <a:spAutoFit/>
          </a:bodyPr>
          <a:lstStyle/>
          <a:p>
            <a:pPr marL="342900" indent="-342900">
              <a:buClr>
                <a:srgbClr val="CD5925"/>
              </a:buClr>
              <a:buFont typeface="Arial" panose="020B0604020202020204" pitchFamily="34" charset="0"/>
              <a:buChar char="•"/>
            </a:pPr>
            <a:r>
              <a:rPr lang="en-AU" sz="3200" dirty="0"/>
              <a:t>Only 45% </a:t>
            </a:r>
            <a:r>
              <a:rPr lang="en-AU" sz="3200" dirty="0" smtClean="0"/>
              <a:t>of ischaemic stroke patients </a:t>
            </a:r>
            <a:r>
              <a:rPr lang="en-AU" sz="3200" dirty="0"/>
              <a:t>presenting to hospital within 3 hrs of stroke </a:t>
            </a:r>
            <a:r>
              <a:rPr lang="en-AU" sz="3200" dirty="0" smtClean="0"/>
              <a:t>were assessed for eligibility for </a:t>
            </a:r>
            <a:r>
              <a:rPr lang="en-AU" sz="3200" dirty="0" err="1" smtClean="0"/>
              <a:t>rt</a:t>
            </a:r>
            <a:r>
              <a:rPr lang="en-AU" sz="3200" dirty="0" smtClean="0"/>
              <a:t>-PA (2013) </a:t>
            </a:r>
          </a:p>
          <a:p>
            <a:pPr marL="342900" indent="-342900">
              <a:buClr>
                <a:srgbClr val="CD5925"/>
              </a:buClr>
              <a:buFont typeface="Arial" panose="020B0604020202020204" pitchFamily="34" charset="0"/>
              <a:buChar char="•"/>
            </a:pPr>
            <a:endParaRPr lang="en-AU" sz="3200" dirty="0"/>
          </a:p>
          <a:p>
            <a:pPr marL="342900" indent="-342900">
              <a:buClr>
                <a:srgbClr val="CD5925"/>
              </a:buClr>
              <a:buFont typeface="Arial" panose="020B0604020202020204" pitchFamily="34" charset="0"/>
              <a:buChar char="•"/>
            </a:pPr>
            <a:r>
              <a:rPr lang="en-AU" altLang="en-US" sz="3200" dirty="0" smtClean="0"/>
              <a:t>Currently</a:t>
            </a:r>
            <a:r>
              <a:rPr lang="en-AU" altLang="en-US" sz="3200" dirty="0"/>
              <a:t>, only 7% of </a:t>
            </a:r>
            <a:r>
              <a:rPr lang="en-AU" altLang="en-US" sz="3200" dirty="0" smtClean="0"/>
              <a:t>ischaemic stroke patients </a:t>
            </a:r>
            <a:r>
              <a:rPr lang="en-AU" altLang="en-US" sz="3200" dirty="0"/>
              <a:t>in Australia receive thrombolytic </a:t>
            </a:r>
            <a:r>
              <a:rPr lang="en-AU" altLang="en-US" sz="3200" dirty="0" smtClean="0"/>
              <a:t>therapy</a:t>
            </a:r>
            <a:endParaRPr lang="en-AU" altLang="en-US" sz="3200" dirty="0"/>
          </a:p>
        </p:txBody>
      </p:sp>
      <p:grpSp>
        <p:nvGrpSpPr>
          <p:cNvPr id="12" name="Diagram group"/>
          <p:cNvGrpSpPr/>
          <p:nvPr/>
        </p:nvGrpSpPr>
        <p:grpSpPr>
          <a:xfrm>
            <a:off x="6308856" y="4263394"/>
            <a:ext cx="2505537" cy="2254210"/>
            <a:chOff x="782277" y="1058591"/>
            <a:chExt cx="3936215" cy="3460739"/>
          </a:xfrm>
          <a:scene3d>
            <a:camera prst="isometricOffAxis2Left" zoom="95000"/>
            <a:lightRig rig="flat" dir="t"/>
          </a:scene3d>
        </p:grpSpPr>
        <p:grpSp>
          <p:nvGrpSpPr>
            <p:cNvPr id="13" name="Group 12"/>
            <p:cNvGrpSpPr/>
            <p:nvPr/>
          </p:nvGrpSpPr>
          <p:grpSpPr>
            <a:xfrm>
              <a:off x="782277" y="1058591"/>
              <a:ext cx="3936215" cy="3460739"/>
              <a:chOff x="782277" y="1058591"/>
              <a:chExt cx="3936215" cy="3460739"/>
            </a:xfrm>
          </p:grpSpPr>
          <p:sp>
            <p:nvSpPr>
              <p:cNvPr id="14" name="Pie 13"/>
              <p:cNvSpPr/>
              <p:nvPr/>
            </p:nvSpPr>
            <p:spPr>
              <a:xfrm>
                <a:off x="782277" y="1058591"/>
                <a:ext cx="3936215" cy="3460739"/>
              </a:xfrm>
              <a:prstGeom prst="pie">
                <a:avLst>
                  <a:gd name="adj1" fmla="val 16200000"/>
                  <a:gd name="adj2" fmla="val 1800000"/>
                </a:avLst>
              </a:prstGeom>
              <a:sp3d extrusionH="381000" contourW="38100" prstMaterial="matte">
                <a:contourClr>
                  <a:schemeClr val="lt1"/>
                </a:contourClr>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5" name="Pie 4"/>
              <p:cNvSpPr/>
              <p:nvPr/>
            </p:nvSpPr>
            <p:spPr>
              <a:xfrm>
                <a:off x="3023803" y="1873559"/>
                <a:ext cx="1405792" cy="102998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none" lIns="25400" tIns="25400" rIns="25400" bIns="25400" numCol="1" spcCol="1270" anchor="ctr" anchorCtr="0">
                <a:noAutofit/>
              </a:bodyPr>
              <a:lstStyle/>
              <a:p>
                <a:pPr lvl="0" algn="ctr" defTabSz="889000" rtl="0">
                  <a:lnSpc>
                    <a:spcPct val="90000"/>
                  </a:lnSpc>
                  <a:spcBef>
                    <a:spcPct val="0"/>
                  </a:spcBef>
                  <a:spcAft>
                    <a:spcPct val="35000"/>
                  </a:spcAft>
                </a:pPr>
                <a:r>
                  <a:rPr lang="en-AU" sz="2100" b="1" kern="1200" dirty="0" smtClean="0"/>
                  <a:t>TRIAGE</a:t>
                </a:r>
                <a:endParaRPr lang="en-AU" sz="2100" b="1" kern="1200" dirty="0"/>
              </a:p>
            </p:txBody>
          </p:sp>
        </p:grpSp>
      </p:grpSp>
      <p:sp>
        <p:nvSpPr>
          <p:cNvPr id="22" name="Rectangle 21"/>
          <p:cNvSpPr/>
          <p:nvPr/>
        </p:nvSpPr>
        <p:spPr>
          <a:xfrm>
            <a:off x="6363231" y="3924034"/>
            <a:ext cx="2623680" cy="2325215"/>
          </a:xfrm>
          <a:prstGeom prst="rect">
            <a:avLst/>
          </a:prstGeom>
          <a:solidFill>
            <a:schemeClr val="bg1">
              <a:alpha val="8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AU" dirty="0"/>
          </a:p>
        </p:txBody>
      </p:sp>
      <p:grpSp>
        <p:nvGrpSpPr>
          <p:cNvPr id="10" name="Diagram group"/>
          <p:cNvGrpSpPr/>
          <p:nvPr/>
        </p:nvGrpSpPr>
        <p:grpSpPr>
          <a:xfrm>
            <a:off x="6411863" y="4121009"/>
            <a:ext cx="2453780" cy="2325215"/>
            <a:chOff x="749281" y="1184034"/>
            <a:chExt cx="3770498" cy="3569748"/>
          </a:xfrm>
          <a:scene3d>
            <a:camera prst="isometricOffAxis2Left" zoom="95000"/>
            <a:lightRig rig="flat" dir="t"/>
          </a:scene3d>
        </p:grpSpPr>
        <p:grpSp>
          <p:nvGrpSpPr>
            <p:cNvPr id="19" name="Group 18"/>
            <p:cNvGrpSpPr/>
            <p:nvPr/>
          </p:nvGrpSpPr>
          <p:grpSpPr>
            <a:xfrm>
              <a:off x="749281" y="1184034"/>
              <a:ext cx="3770498" cy="3569748"/>
              <a:chOff x="749281" y="1184034"/>
              <a:chExt cx="3770498" cy="3569748"/>
            </a:xfrm>
          </p:grpSpPr>
          <p:sp>
            <p:nvSpPr>
              <p:cNvPr id="20" name="Pie 19"/>
              <p:cNvSpPr/>
              <p:nvPr/>
            </p:nvSpPr>
            <p:spPr>
              <a:xfrm>
                <a:off x="749281" y="1184034"/>
                <a:ext cx="3770498" cy="3569748"/>
              </a:xfrm>
              <a:prstGeom prst="pie">
                <a:avLst>
                  <a:gd name="adj1" fmla="val 1800000"/>
                  <a:gd name="adj2" fmla="val 9000000"/>
                </a:avLst>
              </a:prstGeom>
              <a:sp3d extrusionH="381000" contourW="38100" prstMaterial="matte">
                <a:contourClr>
                  <a:schemeClr val="lt1"/>
                </a:contourClr>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1" name="Pie 4"/>
              <p:cNvSpPr/>
              <p:nvPr/>
            </p:nvSpPr>
            <p:spPr>
              <a:xfrm>
                <a:off x="1630679" y="3516445"/>
                <a:ext cx="2019910" cy="93493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none" lIns="25400" tIns="25400" rIns="25400" bIns="25400" numCol="1" spcCol="1270" anchor="ctr" anchorCtr="0">
                <a:noAutofit/>
              </a:bodyPr>
              <a:lstStyle/>
              <a:p>
                <a:pPr lvl="0" algn="ctr" defTabSz="889000" rtl="0">
                  <a:lnSpc>
                    <a:spcPct val="90000"/>
                  </a:lnSpc>
                  <a:spcBef>
                    <a:spcPct val="0"/>
                  </a:spcBef>
                  <a:spcAft>
                    <a:spcPct val="35000"/>
                  </a:spcAft>
                </a:pPr>
                <a:r>
                  <a:rPr lang="en-AU" sz="2100" b="1" kern="1200" dirty="0" smtClean="0"/>
                  <a:t>TREATMENT</a:t>
                </a:r>
                <a:endParaRPr lang="en-AU" sz="2100" b="1" kern="1200" dirty="0"/>
              </a:p>
            </p:txBody>
          </p:sp>
        </p:grpSp>
      </p:gr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9" y="6457950"/>
            <a:ext cx="1170741" cy="408007"/>
          </a:xfrm>
          <a:prstGeom prst="rect">
            <a:avLst/>
          </a:prstGeom>
        </p:spPr>
      </p:pic>
    </p:spTree>
    <p:extLst>
      <p:ext uri="{BB962C8B-B14F-4D97-AF65-F5344CB8AC3E}">
        <p14:creationId xmlns:p14="http://schemas.microsoft.com/office/powerpoint/2010/main" val="669123214"/>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8" name="Title 1"/>
          <p:cNvSpPr>
            <a:spLocks noGrp="1"/>
          </p:cNvSpPr>
          <p:nvPr>
            <p:ph type="title"/>
          </p:nvPr>
        </p:nvSpPr>
        <p:spPr>
          <a:xfrm>
            <a:off x="254063" y="73213"/>
            <a:ext cx="8229600" cy="947737"/>
          </a:xfrm>
        </p:spPr>
        <p:txBody>
          <a:bodyPr/>
          <a:lstStyle/>
          <a:p>
            <a:pPr algn="l"/>
            <a:r>
              <a:rPr lang="en-AU" altLang="en-US" dirty="0" smtClean="0">
                <a:ea typeface="ＭＳ Ｐゴシック" pitchFamily="34" charset="-128"/>
              </a:rPr>
              <a:t>Background – </a:t>
            </a:r>
            <a:r>
              <a:rPr lang="en-AU" altLang="en-US" sz="4000" dirty="0" smtClean="0">
                <a:ea typeface="ＭＳ Ｐゴシック" pitchFamily="34" charset="-128"/>
              </a:rPr>
              <a:t>Treatment (FeSS)</a:t>
            </a:r>
          </a:p>
        </p:txBody>
      </p:sp>
      <p:sp>
        <p:nvSpPr>
          <p:cNvPr id="29" name="Rectangle 28"/>
          <p:cNvSpPr/>
          <p:nvPr/>
        </p:nvSpPr>
        <p:spPr>
          <a:xfrm>
            <a:off x="0" y="1196975"/>
            <a:ext cx="9144000" cy="387350"/>
          </a:xfrm>
          <a:prstGeom prst="rect">
            <a:avLst/>
          </a:prstGeom>
          <a:solidFill>
            <a:srgbClr val="CD59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30" name="Rectangle 29"/>
          <p:cNvSpPr/>
          <p:nvPr/>
        </p:nvSpPr>
        <p:spPr>
          <a:xfrm>
            <a:off x="1254642" y="1177742"/>
            <a:ext cx="1477926" cy="4065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5320" y="1128944"/>
            <a:ext cx="950406" cy="523412"/>
          </a:xfrm>
          <a:prstGeom prst="rect">
            <a:avLst/>
          </a:prstGeom>
        </p:spPr>
      </p:pic>
      <p:sp>
        <p:nvSpPr>
          <p:cNvPr id="46" name="Rectangle 45"/>
          <p:cNvSpPr/>
          <p:nvPr/>
        </p:nvSpPr>
        <p:spPr>
          <a:xfrm>
            <a:off x="2" y="1685696"/>
            <a:ext cx="6762748" cy="4145750"/>
          </a:xfrm>
          <a:prstGeom prst="rect">
            <a:avLst/>
          </a:prstGeom>
        </p:spPr>
        <p:txBody>
          <a:bodyPr wrap="square">
            <a:spAutoFit/>
          </a:bodyPr>
          <a:lstStyle/>
          <a:p>
            <a:pPr marL="355600" lvl="0" indent="-355600" defTabSz="1022350">
              <a:lnSpc>
                <a:spcPct val="90000"/>
              </a:lnSpc>
              <a:spcAft>
                <a:spcPct val="35000"/>
              </a:spcAft>
              <a:buClr>
                <a:schemeClr val="accent6">
                  <a:lumMod val="75000"/>
                </a:schemeClr>
              </a:buClr>
              <a:buFont typeface="Arial" panose="020B0604020202020204" pitchFamily="34" charset="0"/>
              <a:buChar char="•"/>
            </a:pPr>
            <a:r>
              <a:rPr lang="en-US" sz="3200" b="1" dirty="0" smtClean="0"/>
              <a:t>Fever: </a:t>
            </a:r>
            <a:r>
              <a:rPr lang="en-US" sz="2800" dirty="0" smtClean="0"/>
              <a:t>60% received regular monitoring in first 72 </a:t>
            </a:r>
            <a:r>
              <a:rPr lang="en-US" sz="2800" dirty="0" err="1" smtClean="0"/>
              <a:t>hrs</a:t>
            </a:r>
            <a:r>
              <a:rPr lang="en-US" sz="2800" dirty="0" smtClean="0"/>
              <a:t> </a:t>
            </a:r>
            <a:r>
              <a:rPr lang="en-US" sz="2800" dirty="0"/>
              <a:t>of admission </a:t>
            </a:r>
            <a:endParaRPr lang="en-US" sz="2800" dirty="0" smtClean="0"/>
          </a:p>
          <a:p>
            <a:pPr marL="355600" lvl="0" indent="-355600" defTabSz="1022350">
              <a:lnSpc>
                <a:spcPct val="90000"/>
              </a:lnSpc>
              <a:spcAft>
                <a:spcPct val="35000"/>
              </a:spcAft>
              <a:buClr>
                <a:schemeClr val="accent6">
                  <a:lumMod val="75000"/>
                </a:schemeClr>
              </a:buClr>
              <a:buFont typeface="Arial" panose="020B0604020202020204" pitchFamily="34" charset="0"/>
              <a:buChar char="•"/>
            </a:pPr>
            <a:r>
              <a:rPr lang="en-US" sz="2800" dirty="0" smtClean="0"/>
              <a:t>Only 36% with fever (</a:t>
            </a:r>
            <a:r>
              <a:rPr lang="en-US" sz="2800" u="sng" dirty="0" smtClean="0"/>
              <a:t>&gt;</a:t>
            </a:r>
            <a:r>
              <a:rPr lang="en-US" sz="2800" dirty="0" smtClean="0"/>
              <a:t>37.5 C) received </a:t>
            </a:r>
            <a:r>
              <a:rPr lang="en-US" sz="2800" dirty="0" err="1"/>
              <a:t>paracetamol</a:t>
            </a:r>
            <a:r>
              <a:rPr lang="en-US" sz="2800" dirty="0"/>
              <a:t> within 1 </a:t>
            </a:r>
            <a:r>
              <a:rPr lang="en-US" sz="2800" dirty="0" smtClean="0"/>
              <a:t>hour</a:t>
            </a:r>
            <a:endParaRPr lang="en-AU" sz="2800" dirty="0"/>
          </a:p>
          <a:p>
            <a:pPr marL="355600" lvl="0" indent="-355600" defTabSz="1022350">
              <a:lnSpc>
                <a:spcPct val="90000"/>
              </a:lnSpc>
              <a:spcAft>
                <a:spcPct val="35000"/>
              </a:spcAft>
              <a:buClr>
                <a:schemeClr val="accent6">
                  <a:lumMod val="75000"/>
                </a:schemeClr>
              </a:buClr>
              <a:buFont typeface="Arial" panose="020B0604020202020204" pitchFamily="34" charset="0"/>
              <a:buChar char="•"/>
            </a:pPr>
            <a:r>
              <a:rPr lang="en-US" sz="3200" b="1" dirty="0" smtClean="0"/>
              <a:t>Glucose: </a:t>
            </a:r>
            <a:r>
              <a:rPr lang="en-US" sz="2800" dirty="0" smtClean="0"/>
              <a:t>21% received regular monitoring in first 72 </a:t>
            </a:r>
            <a:r>
              <a:rPr lang="en-US" sz="2800" dirty="0" err="1" smtClean="0"/>
              <a:t>hrs</a:t>
            </a:r>
            <a:r>
              <a:rPr lang="en-US" sz="2800" dirty="0" smtClean="0"/>
              <a:t> </a:t>
            </a:r>
            <a:r>
              <a:rPr lang="en-US" sz="2800" dirty="0"/>
              <a:t>of admission </a:t>
            </a:r>
            <a:endParaRPr lang="en-US" sz="2800" dirty="0" smtClean="0"/>
          </a:p>
          <a:p>
            <a:pPr marL="355600" lvl="0" indent="-355600" defTabSz="1022350">
              <a:lnSpc>
                <a:spcPct val="90000"/>
              </a:lnSpc>
              <a:spcAft>
                <a:spcPct val="35000"/>
              </a:spcAft>
              <a:buClr>
                <a:schemeClr val="accent6">
                  <a:lumMod val="75000"/>
                </a:schemeClr>
              </a:buClr>
              <a:buFont typeface="Arial" panose="020B0604020202020204" pitchFamily="34" charset="0"/>
              <a:buChar char="•"/>
            </a:pPr>
            <a:r>
              <a:rPr lang="en-US" sz="2800" dirty="0" smtClean="0"/>
              <a:t>Only 25% patients with </a:t>
            </a:r>
            <a:r>
              <a:rPr lang="en-US" sz="2800" dirty="0" err="1" smtClean="0"/>
              <a:t>hyperglycaemia</a:t>
            </a:r>
            <a:r>
              <a:rPr lang="en-US" sz="2800" dirty="0" smtClean="0"/>
              <a:t> </a:t>
            </a:r>
            <a:r>
              <a:rPr lang="en-US" sz="2800" dirty="0"/>
              <a:t>(</a:t>
            </a:r>
            <a:r>
              <a:rPr lang="en-US" sz="2800" u="sng" dirty="0"/>
              <a:t>&gt;</a:t>
            </a:r>
            <a:r>
              <a:rPr lang="en-US" sz="2800" dirty="0"/>
              <a:t>10mmol/L), </a:t>
            </a:r>
            <a:r>
              <a:rPr lang="en-US" sz="2800" dirty="0" smtClean="0"/>
              <a:t>received </a:t>
            </a:r>
            <a:r>
              <a:rPr lang="en-US" sz="2800" dirty="0"/>
              <a:t>insulin within 1 </a:t>
            </a:r>
            <a:r>
              <a:rPr lang="en-US" sz="2800" dirty="0" smtClean="0"/>
              <a:t>hour</a:t>
            </a:r>
            <a:endParaRPr lang="en-AU" sz="2800" dirty="0"/>
          </a:p>
        </p:txBody>
      </p:sp>
      <p:sp>
        <p:nvSpPr>
          <p:cNvPr id="47" name="Rectangle 46"/>
          <p:cNvSpPr/>
          <p:nvPr/>
        </p:nvSpPr>
        <p:spPr>
          <a:xfrm>
            <a:off x="3261052" y="6488668"/>
            <a:ext cx="5882948" cy="276999"/>
          </a:xfrm>
          <a:prstGeom prst="rect">
            <a:avLst/>
          </a:prstGeom>
        </p:spPr>
        <p:txBody>
          <a:bodyPr wrap="square">
            <a:spAutoFit/>
          </a:bodyPr>
          <a:lstStyle/>
          <a:p>
            <a:pPr algn="r">
              <a:buNone/>
            </a:pPr>
            <a:r>
              <a:rPr lang="en-AU" altLang="en-US" sz="1200" dirty="0" smtClean="0"/>
              <a:t>National Stroke Foundation. 2013</a:t>
            </a:r>
            <a:endParaRPr lang="en-AU" altLang="en-US" sz="1200" i="1" dirty="0"/>
          </a:p>
        </p:txBody>
      </p:sp>
      <p:grpSp>
        <p:nvGrpSpPr>
          <p:cNvPr id="22" name="Diagram group"/>
          <p:cNvGrpSpPr/>
          <p:nvPr/>
        </p:nvGrpSpPr>
        <p:grpSpPr>
          <a:xfrm>
            <a:off x="6462860" y="4090272"/>
            <a:ext cx="2524051" cy="2335761"/>
            <a:chOff x="936053" y="1006131"/>
            <a:chExt cx="3592649" cy="3718698"/>
          </a:xfrm>
          <a:scene3d>
            <a:camera prst="isometricOffAxis2Left" zoom="95000"/>
            <a:lightRig rig="flat" dir="t"/>
          </a:scene3d>
        </p:grpSpPr>
        <p:grpSp>
          <p:nvGrpSpPr>
            <p:cNvPr id="23" name="Group 22"/>
            <p:cNvGrpSpPr/>
            <p:nvPr/>
          </p:nvGrpSpPr>
          <p:grpSpPr>
            <a:xfrm>
              <a:off x="936053" y="1006131"/>
              <a:ext cx="3592649" cy="3718698"/>
              <a:chOff x="936053" y="1006131"/>
              <a:chExt cx="3592649" cy="3718698"/>
            </a:xfrm>
          </p:grpSpPr>
          <p:sp>
            <p:nvSpPr>
              <p:cNvPr id="24" name="Pie 23"/>
              <p:cNvSpPr/>
              <p:nvPr/>
            </p:nvSpPr>
            <p:spPr>
              <a:xfrm>
                <a:off x="936053" y="1006131"/>
                <a:ext cx="3592649" cy="3718698"/>
              </a:xfrm>
              <a:prstGeom prst="pie">
                <a:avLst>
                  <a:gd name="adj1" fmla="val 9000000"/>
                  <a:gd name="adj2" fmla="val 16200000"/>
                </a:avLst>
              </a:prstGeom>
              <a:sp3d extrusionH="381000" contourW="38100" prstMaterial="matte">
                <a:contourClr>
                  <a:schemeClr val="lt1"/>
                </a:contourClr>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5" name="Pie 4"/>
              <p:cNvSpPr/>
              <p:nvPr/>
            </p:nvSpPr>
            <p:spPr>
              <a:xfrm>
                <a:off x="1261392" y="1794141"/>
                <a:ext cx="1283089" cy="110675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none" lIns="25400" tIns="25400" rIns="25400" bIns="25400" numCol="1" spcCol="1270" anchor="ctr" anchorCtr="0">
                <a:noAutofit/>
              </a:bodyPr>
              <a:lstStyle/>
              <a:p>
                <a:pPr lvl="0" algn="ctr" defTabSz="889000" rtl="0">
                  <a:lnSpc>
                    <a:spcPct val="90000"/>
                  </a:lnSpc>
                  <a:spcBef>
                    <a:spcPct val="0"/>
                  </a:spcBef>
                  <a:spcAft>
                    <a:spcPct val="35000"/>
                  </a:spcAft>
                </a:pPr>
                <a:r>
                  <a:rPr lang="en-AU" sz="2100" b="1" kern="1200" dirty="0" smtClean="0"/>
                  <a:t>TRANSFER</a:t>
                </a:r>
                <a:endParaRPr lang="en-AU" sz="2100" b="1" kern="1200" dirty="0"/>
              </a:p>
            </p:txBody>
          </p:sp>
        </p:grpSp>
      </p:grpSp>
      <p:grpSp>
        <p:nvGrpSpPr>
          <p:cNvPr id="26" name="Diagram group"/>
          <p:cNvGrpSpPr/>
          <p:nvPr/>
        </p:nvGrpSpPr>
        <p:grpSpPr>
          <a:xfrm>
            <a:off x="6308856" y="4263394"/>
            <a:ext cx="2505537" cy="2254210"/>
            <a:chOff x="782277" y="1058591"/>
            <a:chExt cx="3936215" cy="3460739"/>
          </a:xfrm>
          <a:scene3d>
            <a:camera prst="isometricOffAxis2Left" zoom="95000"/>
            <a:lightRig rig="flat" dir="t"/>
          </a:scene3d>
        </p:grpSpPr>
        <p:grpSp>
          <p:nvGrpSpPr>
            <p:cNvPr id="27" name="Group 26"/>
            <p:cNvGrpSpPr/>
            <p:nvPr/>
          </p:nvGrpSpPr>
          <p:grpSpPr>
            <a:xfrm>
              <a:off x="782277" y="1058591"/>
              <a:ext cx="3936215" cy="3460739"/>
              <a:chOff x="782277" y="1058591"/>
              <a:chExt cx="3936215" cy="3460739"/>
            </a:xfrm>
          </p:grpSpPr>
          <p:sp>
            <p:nvSpPr>
              <p:cNvPr id="28" name="Pie 27"/>
              <p:cNvSpPr/>
              <p:nvPr/>
            </p:nvSpPr>
            <p:spPr>
              <a:xfrm>
                <a:off x="782277" y="1058591"/>
                <a:ext cx="3936215" cy="3460739"/>
              </a:xfrm>
              <a:prstGeom prst="pie">
                <a:avLst>
                  <a:gd name="adj1" fmla="val 16200000"/>
                  <a:gd name="adj2" fmla="val 1800000"/>
                </a:avLst>
              </a:prstGeom>
              <a:sp3d extrusionH="381000" contourW="38100" prstMaterial="matte">
                <a:contourClr>
                  <a:schemeClr val="lt1"/>
                </a:contourClr>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2" name="Pie 4"/>
              <p:cNvSpPr/>
              <p:nvPr/>
            </p:nvSpPr>
            <p:spPr>
              <a:xfrm>
                <a:off x="3023803" y="1873559"/>
                <a:ext cx="1405792" cy="102998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none" lIns="25400" tIns="25400" rIns="25400" bIns="25400" numCol="1" spcCol="1270" anchor="ctr" anchorCtr="0">
                <a:noAutofit/>
              </a:bodyPr>
              <a:lstStyle/>
              <a:p>
                <a:pPr lvl="0" algn="ctr" defTabSz="889000" rtl="0">
                  <a:lnSpc>
                    <a:spcPct val="90000"/>
                  </a:lnSpc>
                  <a:spcBef>
                    <a:spcPct val="0"/>
                  </a:spcBef>
                  <a:spcAft>
                    <a:spcPct val="35000"/>
                  </a:spcAft>
                </a:pPr>
                <a:r>
                  <a:rPr lang="en-AU" sz="2100" b="1" kern="1200" dirty="0" smtClean="0"/>
                  <a:t>TRIAGE</a:t>
                </a:r>
                <a:endParaRPr lang="en-AU" sz="2100" b="1" kern="1200" dirty="0"/>
              </a:p>
            </p:txBody>
          </p:sp>
        </p:grpSp>
      </p:grpSp>
      <p:sp>
        <p:nvSpPr>
          <p:cNvPr id="33" name="Rectangle 32"/>
          <p:cNvSpPr/>
          <p:nvPr/>
        </p:nvSpPr>
        <p:spPr>
          <a:xfrm>
            <a:off x="6363231" y="3924034"/>
            <a:ext cx="2623680" cy="2325215"/>
          </a:xfrm>
          <a:prstGeom prst="rect">
            <a:avLst/>
          </a:prstGeom>
          <a:solidFill>
            <a:schemeClr val="bg1">
              <a:alpha val="8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AU" dirty="0"/>
          </a:p>
        </p:txBody>
      </p:sp>
      <p:grpSp>
        <p:nvGrpSpPr>
          <p:cNvPr id="34" name="Diagram group"/>
          <p:cNvGrpSpPr/>
          <p:nvPr/>
        </p:nvGrpSpPr>
        <p:grpSpPr>
          <a:xfrm>
            <a:off x="6411863" y="4121009"/>
            <a:ext cx="2453780" cy="2325215"/>
            <a:chOff x="749281" y="1184034"/>
            <a:chExt cx="3770498" cy="3569748"/>
          </a:xfrm>
          <a:scene3d>
            <a:camera prst="isometricOffAxis2Left" zoom="95000"/>
            <a:lightRig rig="flat" dir="t"/>
          </a:scene3d>
        </p:grpSpPr>
        <p:grpSp>
          <p:nvGrpSpPr>
            <p:cNvPr id="35" name="Group 34"/>
            <p:cNvGrpSpPr/>
            <p:nvPr/>
          </p:nvGrpSpPr>
          <p:grpSpPr>
            <a:xfrm>
              <a:off x="749281" y="1184034"/>
              <a:ext cx="3770498" cy="3569748"/>
              <a:chOff x="749281" y="1184034"/>
              <a:chExt cx="3770498" cy="3569748"/>
            </a:xfrm>
          </p:grpSpPr>
          <p:sp>
            <p:nvSpPr>
              <p:cNvPr id="36" name="Pie 35"/>
              <p:cNvSpPr/>
              <p:nvPr/>
            </p:nvSpPr>
            <p:spPr>
              <a:xfrm>
                <a:off x="749281" y="1184034"/>
                <a:ext cx="3770498" cy="3569748"/>
              </a:xfrm>
              <a:prstGeom prst="pie">
                <a:avLst>
                  <a:gd name="adj1" fmla="val 1800000"/>
                  <a:gd name="adj2" fmla="val 9000000"/>
                </a:avLst>
              </a:prstGeom>
              <a:sp3d extrusionH="381000" contourW="38100" prstMaterial="matte">
                <a:contourClr>
                  <a:schemeClr val="lt1"/>
                </a:contourClr>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7" name="Pie 4"/>
              <p:cNvSpPr/>
              <p:nvPr/>
            </p:nvSpPr>
            <p:spPr>
              <a:xfrm>
                <a:off x="1630679" y="3516445"/>
                <a:ext cx="2019910" cy="93493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none" lIns="25400" tIns="25400" rIns="25400" bIns="25400" numCol="1" spcCol="1270" anchor="ctr" anchorCtr="0">
                <a:noAutofit/>
              </a:bodyPr>
              <a:lstStyle/>
              <a:p>
                <a:pPr lvl="0" algn="ctr" defTabSz="889000" rtl="0">
                  <a:lnSpc>
                    <a:spcPct val="90000"/>
                  </a:lnSpc>
                  <a:spcBef>
                    <a:spcPct val="0"/>
                  </a:spcBef>
                  <a:spcAft>
                    <a:spcPct val="35000"/>
                  </a:spcAft>
                </a:pPr>
                <a:r>
                  <a:rPr lang="en-AU" sz="2100" b="1" kern="1200" dirty="0" smtClean="0"/>
                  <a:t>TREATMENT</a:t>
                </a:r>
                <a:endParaRPr lang="en-AU" sz="2100" b="1" kern="1200" dirty="0"/>
              </a:p>
            </p:txBody>
          </p:sp>
        </p:grpSp>
      </p:gr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9" y="6457950"/>
            <a:ext cx="1170741" cy="408007"/>
          </a:xfrm>
          <a:prstGeom prst="rect">
            <a:avLst/>
          </a:prstGeom>
        </p:spPr>
      </p:pic>
    </p:spTree>
    <p:extLst>
      <p:ext uri="{BB962C8B-B14F-4D97-AF65-F5344CB8AC3E}">
        <p14:creationId xmlns:p14="http://schemas.microsoft.com/office/powerpoint/2010/main" val="1999111802"/>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8" name="Title 1"/>
          <p:cNvSpPr>
            <a:spLocks noGrp="1"/>
          </p:cNvSpPr>
          <p:nvPr>
            <p:ph type="title"/>
          </p:nvPr>
        </p:nvSpPr>
        <p:spPr>
          <a:xfrm>
            <a:off x="254063" y="73213"/>
            <a:ext cx="8229600" cy="947737"/>
          </a:xfrm>
        </p:spPr>
        <p:txBody>
          <a:bodyPr/>
          <a:lstStyle/>
          <a:p>
            <a:pPr algn="l"/>
            <a:r>
              <a:rPr lang="en-AU" altLang="en-US" dirty="0">
                <a:ea typeface="ＭＳ Ｐゴシック" pitchFamily="34" charset="-128"/>
              </a:rPr>
              <a:t>Background - </a:t>
            </a:r>
            <a:r>
              <a:rPr lang="en-AU" altLang="en-US" sz="4000" dirty="0">
                <a:ea typeface="ＭＳ Ｐゴシック" pitchFamily="34" charset="-128"/>
              </a:rPr>
              <a:t>Treatment (FeSS)</a:t>
            </a:r>
            <a:endParaRPr lang="en-AU" altLang="en-US" sz="4000" dirty="0" smtClean="0">
              <a:ea typeface="ＭＳ Ｐゴシック" pitchFamily="34" charset="-128"/>
            </a:endParaRPr>
          </a:p>
        </p:txBody>
      </p:sp>
      <p:sp>
        <p:nvSpPr>
          <p:cNvPr id="29" name="Rectangle 28"/>
          <p:cNvSpPr/>
          <p:nvPr/>
        </p:nvSpPr>
        <p:spPr>
          <a:xfrm>
            <a:off x="0" y="1196975"/>
            <a:ext cx="9144000" cy="387350"/>
          </a:xfrm>
          <a:prstGeom prst="rect">
            <a:avLst/>
          </a:prstGeom>
          <a:solidFill>
            <a:srgbClr val="CD59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30" name="Rectangle 29"/>
          <p:cNvSpPr/>
          <p:nvPr/>
        </p:nvSpPr>
        <p:spPr>
          <a:xfrm>
            <a:off x="1254642" y="1177742"/>
            <a:ext cx="1477926" cy="4065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5320" y="1128944"/>
            <a:ext cx="950406" cy="523412"/>
          </a:xfrm>
          <a:prstGeom prst="rect">
            <a:avLst/>
          </a:prstGeom>
        </p:spPr>
      </p:pic>
      <p:sp>
        <p:nvSpPr>
          <p:cNvPr id="44" name="Rectangle 43"/>
          <p:cNvSpPr/>
          <p:nvPr/>
        </p:nvSpPr>
        <p:spPr>
          <a:xfrm>
            <a:off x="2" y="1712992"/>
            <a:ext cx="6363229" cy="4524315"/>
          </a:xfrm>
          <a:prstGeom prst="rect">
            <a:avLst/>
          </a:prstGeom>
        </p:spPr>
        <p:txBody>
          <a:bodyPr wrap="square">
            <a:spAutoFit/>
          </a:bodyPr>
          <a:lstStyle/>
          <a:p>
            <a:pPr marL="342900" indent="-342900">
              <a:buClr>
                <a:srgbClr val="CD5925"/>
              </a:buClr>
              <a:buFont typeface="Arial" panose="020B0604020202020204" pitchFamily="34" charset="0"/>
              <a:buChar char="•"/>
            </a:pPr>
            <a:r>
              <a:rPr lang="en-AU" sz="3200" b="1" dirty="0" smtClean="0"/>
              <a:t>Swallowing: </a:t>
            </a:r>
            <a:r>
              <a:rPr lang="en-AU" sz="2800" dirty="0" smtClean="0"/>
              <a:t>66% </a:t>
            </a:r>
            <a:r>
              <a:rPr lang="en-AU" sz="2800" dirty="0"/>
              <a:t>of patients </a:t>
            </a:r>
            <a:r>
              <a:rPr lang="en-AU" sz="2800" dirty="0" smtClean="0"/>
              <a:t>received screen/ assessment within </a:t>
            </a:r>
            <a:r>
              <a:rPr lang="en-AU" sz="2800" dirty="0"/>
              <a:t>24 hours of </a:t>
            </a:r>
            <a:r>
              <a:rPr lang="en-AU" sz="2800" dirty="0" smtClean="0"/>
              <a:t>admission</a:t>
            </a:r>
          </a:p>
          <a:p>
            <a:pPr marL="342900" indent="-342900">
              <a:buClr>
                <a:srgbClr val="CD5925"/>
              </a:buClr>
              <a:buFont typeface="Arial" panose="020B0604020202020204" pitchFamily="34" charset="0"/>
              <a:buChar char="•"/>
            </a:pPr>
            <a:r>
              <a:rPr lang="en-US" sz="2800" dirty="0" smtClean="0"/>
              <a:t>Only 52% </a:t>
            </a:r>
            <a:r>
              <a:rPr lang="en-US" sz="2800" dirty="0"/>
              <a:t>received a swallow </a:t>
            </a:r>
            <a:r>
              <a:rPr lang="en-US" sz="2800" dirty="0" smtClean="0"/>
              <a:t>screen/ assessment </a:t>
            </a:r>
            <a:r>
              <a:rPr lang="en-US" sz="2800" dirty="0"/>
              <a:t>prior to oral </a:t>
            </a:r>
            <a:r>
              <a:rPr lang="en-US" sz="2800" dirty="0" smtClean="0"/>
              <a:t>intake</a:t>
            </a:r>
          </a:p>
          <a:p>
            <a:pPr marL="342900" indent="-342900">
              <a:buClr>
                <a:srgbClr val="CD5925"/>
              </a:buClr>
              <a:buFont typeface="Arial" panose="020B0604020202020204" pitchFamily="34" charset="0"/>
              <a:buChar char="•"/>
            </a:pPr>
            <a:endParaRPr lang="en-AU" altLang="en-US" sz="3200" dirty="0" smtClean="0"/>
          </a:p>
          <a:p>
            <a:pPr marL="342900" indent="-342900">
              <a:buClr>
                <a:srgbClr val="CD5925"/>
              </a:buClr>
              <a:buFont typeface="Arial" panose="020B0604020202020204" pitchFamily="34" charset="0"/>
              <a:buChar char="•"/>
            </a:pPr>
            <a:r>
              <a:rPr lang="en-AU" altLang="en-US" sz="2800" dirty="0" smtClean="0"/>
              <a:t>QASC: </a:t>
            </a:r>
            <a:r>
              <a:rPr lang="en-AU" altLang="en-US" sz="2800" dirty="0"/>
              <a:t>22% given oral fluid or food </a:t>
            </a:r>
            <a:r>
              <a:rPr lang="en-AU" altLang="en-US" sz="2800" dirty="0" smtClean="0"/>
              <a:t>before screen</a:t>
            </a:r>
            <a:endParaRPr lang="en-AU" altLang="en-US" sz="2800" dirty="0"/>
          </a:p>
          <a:p>
            <a:pPr marL="342900" indent="-342900">
              <a:buClr>
                <a:srgbClr val="CD5925"/>
              </a:buClr>
              <a:buFont typeface="Arial" panose="020B0604020202020204" pitchFamily="34" charset="0"/>
              <a:buChar char="•"/>
            </a:pPr>
            <a:r>
              <a:rPr lang="en-AU" altLang="en-US" sz="2800" dirty="0" smtClean="0"/>
              <a:t>QASC: </a:t>
            </a:r>
            <a:r>
              <a:rPr lang="en-AU" altLang="en-US" sz="2800" dirty="0"/>
              <a:t>34% given oral </a:t>
            </a:r>
            <a:r>
              <a:rPr lang="en-AU" altLang="en-US" sz="2800" dirty="0" smtClean="0"/>
              <a:t>medications (? Aspirin)</a:t>
            </a:r>
            <a:endParaRPr lang="en-AU" altLang="en-US" sz="2800" dirty="0"/>
          </a:p>
        </p:txBody>
      </p:sp>
      <p:grpSp>
        <p:nvGrpSpPr>
          <p:cNvPr id="21" name="Diagram group"/>
          <p:cNvGrpSpPr/>
          <p:nvPr/>
        </p:nvGrpSpPr>
        <p:grpSpPr>
          <a:xfrm>
            <a:off x="6462860" y="4090272"/>
            <a:ext cx="2524051" cy="2335761"/>
            <a:chOff x="936053" y="1006131"/>
            <a:chExt cx="3592649" cy="3718698"/>
          </a:xfrm>
          <a:scene3d>
            <a:camera prst="isometricOffAxis2Left" zoom="95000"/>
            <a:lightRig rig="flat" dir="t"/>
          </a:scene3d>
        </p:grpSpPr>
        <p:grpSp>
          <p:nvGrpSpPr>
            <p:cNvPr id="22" name="Group 21"/>
            <p:cNvGrpSpPr/>
            <p:nvPr/>
          </p:nvGrpSpPr>
          <p:grpSpPr>
            <a:xfrm>
              <a:off x="936053" y="1006131"/>
              <a:ext cx="3592649" cy="3718698"/>
              <a:chOff x="936053" y="1006131"/>
              <a:chExt cx="3592649" cy="3718698"/>
            </a:xfrm>
          </p:grpSpPr>
          <p:sp>
            <p:nvSpPr>
              <p:cNvPr id="23" name="Pie 22"/>
              <p:cNvSpPr/>
              <p:nvPr/>
            </p:nvSpPr>
            <p:spPr>
              <a:xfrm>
                <a:off x="936053" y="1006131"/>
                <a:ext cx="3592649" cy="3718698"/>
              </a:xfrm>
              <a:prstGeom prst="pie">
                <a:avLst>
                  <a:gd name="adj1" fmla="val 9000000"/>
                  <a:gd name="adj2" fmla="val 16200000"/>
                </a:avLst>
              </a:prstGeom>
              <a:sp3d extrusionH="381000" contourW="38100" prstMaterial="matte">
                <a:contourClr>
                  <a:schemeClr val="lt1"/>
                </a:contourClr>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4" name="Pie 4"/>
              <p:cNvSpPr/>
              <p:nvPr/>
            </p:nvSpPr>
            <p:spPr>
              <a:xfrm>
                <a:off x="1261392" y="1794141"/>
                <a:ext cx="1283089" cy="110675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none" lIns="25400" tIns="25400" rIns="25400" bIns="25400" numCol="1" spcCol="1270" anchor="ctr" anchorCtr="0">
                <a:noAutofit/>
              </a:bodyPr>
              <a:lstStyle/>
              <a:p>
                <a:pPr lvl="0" algn="ctr" defTabSz="889000" rtl="0">
                  <a:lnSpc>
                    <a:spcPct val="90000"/>
                  </a:lnSpc>
                  <a:spcBef>
                    <a:spcPct val="0"/>
                  </a:spcBef>
                  <a:spcAft>
                    <a:spcPct val="35000"/>
                  </a:spcAft>
                </a:pPr>
                <a:r>
                  <a:rPr lang="en-AU" sz="2100" b="1" kern="1200" dirty="0" smtClean="0"/>
                  <a:t>TRANSFER</a:t>
                </a:r>
                <a:endParaRPr lang="en-AU" sz="2100" b="1" kern="1200" dirty="0"/>
              </a:p>
            </p:txBody>
          </p:sp>
        </p:grpSp>
      </p:grpSp>
      <p:grpSp>
        <p:nvGrpSpPr>
          <p:cNvPr id="25" name="Diagram group"/>
          <p:cNvGrpSpPr/>
          <p:nvPr/>
        </p:nvGrpSpPr>
        <p:grpSpPr>
          <a:xfrm>
            <a:off x="6308856" y="4263394"/>
            <a:ext cx="2505537" cy="2254210"/>
            <a:chOff x="782277" y="1058591"/>
            <a:chExt cx="3936215" cy="3460739"/>
          </a:xfrm>
          <a:scene3d>
            <a:camera prst="isometricOffAxis2Left" zoom="95000"/>
            <a:lightRig rig="flat" dir="t"/>
          </a:scene3d>
        </p:grpSpPr>
        <p:grpSp>
          <p:nvGrpSpPr>
            <p:cNvPr id="26" name="Group 25"/>
            <p:cNvGrpSpPr/>
            <p:nvPr/>
          </p:nvGrpSpPr>
          <p:grpSpPr>
            <a:xfrm>
              <a:off x="782277" y="1058591"/>
              <a:ext cx="3936215" cy="3460739"/>
              <a:chOff x="782277" y="1058591"/>
              <a:chExt cx="3936215" cy="3460739"/>
            </a:xfrm>
          </p:grpSpPr>
          <p:sp>
            <p:nvSpPr>
              <p:cNvPr id="27" name="Pie 26"/>
              <p:cNvSpPr/>
              <p:nvPr/>
            </p:nvSpPr>
            <p:spPr>
              <a:xfrm>
                <a:off x="782277" y="1058591"/>
                <a:ext cx="3936215" cy="3460739"/>
              </a:xfrm>
              <a:prstGeom prst="pie">
                <a:avLst>
                  <a:gd name="adj1" fmla="val 16200000"/>
                  <a:gd name="adj2" fmla="val 1800000"/>
                </a:avLst>
              </a:prstGeom>
              <a:sp3d extrusionH="381000" contourW="38100" prstMaterial="matte">
                <a:contourClr>
                  <a:schemeClr val="lt1"/>
                </a:contourClr>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8" name="Pie 4"/>
              <p:cNvSpPr/>
              <p:nvPr/>
            </p:nvSpPr>
            <p:spPr>
              <a:xfrm>
                <a:off x="3023803" y="1873559"/>
                <a:ext cx="1405792" cy="102998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none" lIns="25400" tIns="25400" rIns="25400" bIns="25400" numCol="1" spcCol="1270" anchor="ctr" anchorCtr="0">
                <a:noAutofit/>
              </a:bodyPr>
              <a:lstStyle/>
              <a:p>
                <a:pPr lvl="0" algn="ctr" defTabSz="889000" rtl="0">
                  <a:lnSpc>
                    <a:spcPct val="90000"/>
                  </a:lnSpc>
                  <a:spcBef>
                    <a:spcPct val="0"/>
                  </a:spcBef>
                  <a:spcAft>
                    <a:spcPct val="35000"/>
                  </a:spcAft>
                </a:pPr>
                <a:r>
                  <a:rPr lang="en-AU" sz="2100" b="1" kern="1200" dirty="0" smtClean="0"/>
                  <a:t>TRIAGE</a:t>
                </a:r>
                <a:endParaRPr lang="en-AU" sz="2100" b="1" kern="1200" dirty="0"/>
              </a:p>
            </p:txBody>
          </p:sp>
        </p:grpSp>
      </p:grpSp>
      <p:sp>
        <p:nvSpPr>
          <p:cNvPr id="32" name="Rectangle 31"/>
          <p:cNvSpPr/>
          <p:nvPr/>
        </p:nvSpPr>
        <p:spPr>
          <a:xfrm>
            <a:off x="6363231" y="3924034"/>
            <a:ext cx="2623680" cy="2325215"/>
          </a:xfrm>
          <a:prstGeom prst="rect">
            <a:avLst/>
          </a:prstGeom>
          <a:solidFill>
            <a:schemeClr val="bg1">
              <a:alpha val="8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AU" dirty="0"/>
          </a:p>
        </p:txBody>
      </p:sp>
      <p:grpSp>
        <p:nvGrpSpPr>
          <p:cNvPr id="33" name="Diagram group"/>
          <p:cNvGrpSpPr/>
          <p:nvPr/>
        </p:nvGrpSpPr>
        <p:grpSpPr>
          <a:xfrm>
            <a:off x="6411863" y="4121009"/>
            <a:ext cx="2453780" cy="2325215"/>
            <a:chOff x="749281" y="1184034"/>
            <a:chExt cx="3770498" cy="3569748"/>
          </a:xfrm>
          <a:scene3d>
            <a:camera prst="isometricOffAxis2Left" zoom="95000"/>
            <a:lightRig rig="flat" dir="t"/>
          </a:scene3d>
        </p:grpSpPr>
        <p:grpSp>
          <p:nvGrpSpPr>
            <p:cNvPr id="34" name="Group 33"/>
            <p:cNvGrpSpPr/>
            <p:nvPr/>
          </p:nvGrpSpPr>
          <p:grpSpPr>
            <a:xfrm>
              <a:off x="749281" y="1184034"/>
              <a:ext cx="3770498" cy="3569748"/>
              <a:chOff x="749281" y="1184034"/>
              <a:chExt cx="3770498" cy="3569748"/>
            </a:xfrm>
          </p:grpSpPr>
          <p:sp>
            <p:nvSpPr>
              <p:cNvPr id="35" name="Pie 34"/>
              <p:cNvSpPr/>
              <p:nvPr/>
            </p:nvSpPr>
            <p:spPr>
              <a:xfrm>
                <a:off x="749281" y="1184034"/>
                <a:ext cx="3770498" cy="3569748"/>
              </a:xfrm>
              <a:prstGeom prst="pie">
                <a:avLst>
                  <a:gd name="adj1" fmla="val 1800000"/>
                  <a:gd name="adj2" fmla="val 9000000"/>
                </a:avLst>
              </a:prstGeom>
              <a:sp3d extrusionH="381000" contourW="38100" prstMaterial="matte">
                <a:contourClr>
                  <a:schemeClr val="lt1"/>
                </a:contourClr>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6" name="Pie 4"/>
              <p:cNvSpPr/>
              <p:nvPr/>
            </p:nvSpPr>
            <p:spPr>
              <a:xfrm>
                <a:off x="1630679" y="3516445"/>
                <a:ext cx="2019910" cy="93493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none" lIns="25400" tIns="25400" rIns="25400" bIns="25400" numCol="1" spcCol="1270" anchor="ctr" anchorCtr="0">
                <a:noAutofit/>
              </a:bodyPr>
              <a:lstStyle/>
              <a:p>
                <a:pPr lvl="0" algn="ctr" defTabSz="889000" rtl="0">
                  <a:lnSpc>
                    <a:spcPct val="90000"/>
                  </a:lnSpc>
                  <a:spcBef>
                    <a:spcPct val="0"/>
                  </a:spcBef>
                  <a:spcAft>
                    <a:spcPct val="35000"/>
                  </a:spcAft>
                </a:pPr>
                <a:r>
                  <a:rPr lang="en-AU" sz="2100" b="1" kern="1200" dirty="0" smtClean="0"/>
                  <a:t>TREATMENT</a:t>
                </a:r>
                <a:endParaRPr lang="en-AU" sz="2100" b="1" kern="1200" dirty="0"/>
              </a:p>
            </p:txBody>
          </p:sp>
        </p:grpSp>
      </p:grpSp>
      <p:sp>
        <p:nvSpPr>
          <p:cNvPr id="20" name="Rectangle 19"/>
          <p:cNvSpPr/>
          <p:nvPr/>
        </p:nvSpPr>
        <p:spPr>
          <a:xfrm>
            <a:off x="3261052" y="6488668"/>
            <a:ext cx="5882948" cy="276999"/>
          </a:xfrm>
          <a:prstGeom prst="rect">
            <a:avLst/>
          </a:prstGeom>
        </p:spPr>
        <p:txBody>
          <a:bodyPr wrap="square">
            <a:spAutoFit/>
          </a:bodyPr>
          <a:lstStyle/>
          <a:p>
            <a:pPr algn="r">
              <a:buNone/>
            </a:pPr>
            <a:r>
              <a:rPr lang="en-AU" altLang="en-US" sz="1200" dirty="0" smtClean="0"/>
              <a:t>National Stroke Foundation. 2013</a:t>
            </a:r>
            <a:endParaRPr lang="en-AU" altLang="en-US" sz="1200" i="1" dirty="0"/>
          </a:p>
        </p:txBody>
      </p:sp>
    </p:spTree>
    <p:extLst>
      <p:ext uri="{BB962C8B-B14F-4D97-AF65-F5344CB8AC3E}">
        <p14:creationId xmlns:p14="http://schemas.microsoft.com/office/powerpoint/2010/main" val="3241990837"/>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8" name="Title 1"/>
          <p:cNvSpPr>
            <a:spLocks noGrp="1"/>
          </p:cNvSpPr>
          <p:nvPr>
            <p:ph type="title"/>
          </p:nvPr>
        </p:nvSpPr>
        <p:spPr>
          <a:xfrm>
            <a:off x="254063" y="73213"/>
            <a:ext cx="8229600" cy="947737"/>
          </a:xfrm>
        </p:spPr>
        <p:txBody>
          <a:bodyPr/>
          <a:lstStyle/>
          <a:p>
            <a:pPr algn="l"/>
            <a:r>
              <a:rPr lang="en-AU" altLang="en-US" dirty="0" smtClean="0">
                <a:ea typeface="ＭＳ Ｐゴシック" pitchFamily="34" charset="-128"/>
              </a:rPr>
              <a:t>Background - Transfer</a:t>
            </a:r>
          </a:p>
        </p:txBody>
      </p:sp>
      <p:sp>
        <p:nvSpPr>
          <p:cNvPr id="29" name="Rectangle 28"/>
          <p:cNvSpPr/>
          <p:nvPr/>
        </p:nvSpPr>
        <p:spPr>
          <a:xfrm>
            <a:off x="0" y="1196975"/>
            <a:ext cx="9144000" cy="387350"/>
          </a:xfrm>
          <a:prstGeom prst="rect">
            <a:avLst/>
          </a:prstGeom>
          <a:solidFill>
            <a:srgbClr val="CD59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30" name="Rectangle 29"/>
          <p:cNvSpPr/>
          <p:nvPr/>
        </p:nvSpPr>
        <p:spPr>
          <a:xfrm>
            <a:off x="1254642" y="1177742"/>
            <a:ext cx="1477926" cy="4065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5320" y="1128944"/>
            <a:ext cx="950406" cy="523412"/>
          </a:xfrm>
          <a:prstGeom prst="rect">
            <a:avLst/>
          </a:prstGeom>
        </p:spPr>
      </p:pic>
      <p:sp>
        <p:nvSpPr>
          <p:cNvPr id="20" name="Rectangle 19"/>
          <p:cNvSpPr/>
          <p:nvPr/>
        </p:nvSpPr>
        <p:spPr>
          <a:xfrm>
            <a:off x="12620" y="2159562"/>
            <a:ext cx="5976700" cy="3539430"/>
          </a:xfrm>
          <a:prstGeom prst="rect">
            <a:avLst/>
          </a:prstGeom>
        </p:spPr>
        <p:txBody>
          <a:bodyPr wrap="square">
            <a:spAutoFit/>
          </a:bodyPr>
          <a:lstStyle/>
          <a:p>
            <a:pPr marL="342900" indent="-342900">
              <a:buClr>
                <a:srgbClr val="CD5925"/>
              </a:buClr>
              <a:buFont typeface="Arial" panose="020B0604020202020204" pitchFamily="34" charset="0"/>
              <a:buChar char="•"/>
            </a:pPr>
            <a:r>
              <a:rPr lang="en-AU" altLang="en-US" sz="3200" dirty="0"/>
              <a:t>QASC trial showed a median ED LOS 7 hrs (max 20 hrs</a:t>
            </a:r>
            <a:r>
              <a:rPr lang="en-AU" altLang="en-US" sz="3200" dirty="0" smtClean="0"/>
              <a:t>)</a:t>
            </a:r>
          </a:p>
          <a:p>
            <a:pPr marL="342900" indent="-342900">
              <a:buClr>
                <a:srgbClr val="CD5925"/>
              </a:buClr>
              <a:buFont typeface="Arial" panose="020B0604020202020204" pitchFamily="34" charset="0"/>
              <a:buChar char="•"/>
            </a:pPr>
            <a:endParaRPr lang="en-AU" altLang="en-US" sz="3200" dirty="0"/>
          </a:p>
          <a:p>
            <a:pPr marL="342900" indent="-342900">
              <a:buClr>
                <a:srgbClr val="CD5925"/>
              </a:buClr>
              <a:buFont typeface="Arial" panose="020B0604020202020204" pitchFamily="34" charset="0"/>
              <a:buChar char="•"/>
            </a:pPr>
            <a:r>
              <a:rPr lang="en-AU" altLang="en-US" sz="3200" dirty="0" smtClean="0"/>
              <a:t>ED </a:t>
            </a:r>
            <a:r>
              <a:rPr lang="en-AU" altLang="en-US" sz="3200" dirty="0"/>
              <a:t>LOS of 11 hrs (20% &gt;20 </a:t>
            </a:r>
            <a:r>
              <a:rPr lang="en-AU" altLang="en-US" sz="3200" dirty="0" smtClean="0"/>
              <a:t>hrs)*</a:t>
            </a:r>
          </a:p>
          <a:p>
            <a:pPr marL="342900" indent="-342900">
              <a:buClr>
                <a:srgbClr val="CD5925"/>
              </a:buClr>
              <a:buFont typeface="Arial" panose="020B0604020202020204" pitchFamily="34" charset="0"/>
              <a:buChar char="•"/>
            </a:pPr>
            <a:endParaRPr lang="en-AU" altLang="en-US" sz="3200" dirty="0"/>
          </a:p>
          <a:p>
            <a:pPr marL="342900" indent="-342900">
              <a:buClr>
                <a:srgbClr val="CD5925"/>
              </a:buClr>
              <a:buFont typeface="Arial" panose="020B0604020202020204" pitchFamily="34" charset="0"/>
              <a:buChar char="•"/>
            </a:pPr>
            <a:r>
              <a:rPr lang="en-AU" altLang="en-US" sz="3200" dirty="0"/>
              <a:t>M</a:t>
            </a:r>
            <a:r>
              <a:rPr lang="en-AU" altLang="en-US" sz="3200" dirty="0" smtClean="0"/>
              <a:t>edian </a:t>
            </a:r>
            <a:r>
              <a:rPr lang="en-AU" altLang="en-US" sz="3200" dirty="0"/>
              <a:t>transfer time from ED to stroke unit of 8 hours</a:t>
            </a:r>
          </a:p>
        </p:txBody>
      </p:sp>
      <p:sp>
        <p:nvSpPr>
          <p:cNvPr id="43" name="Rectangle 42"/>
          <p:cNvSpPr/>
          <p:nvPr/>
        </p:nvSpPr>
        <p:spPr>
          <a:xfrm>
            <a:off x="4549295" y="6516909"/>
            <a:ext cx="4535774" cy="461665"/>
          </a:xfrm>
          <a:prstGeom prst="rect">
            <a:avLst/>
          </a:prstGeom>
        </p:spPr>
        <p:txBody>
          <a:bodyPr wrap="square">
            <a:spAutoFit/>
          </a:bodyPr>
          <a:lstStyle/>
          <a:p>
            <a:pPr algn="r">
              <a:buNone/>
            </a:pPr>
            <a:r>
              <a:rPr lang="en-AU" altLang="en-US" sz="1200" dirty="0" smtClean="0"/>
              <a:t>*Considine &amp; McGillivray </a:t>
            </a:r>
            <a:r>
              <a:rPr lang="en-AU" sz="1200" dirty="0" smtClean="0"/>
              <a:t>Australasian </a:t>
            </a:r>
            <a:r>
              <a:rPr lang="en-AU" sz="1200" dirty="0"/>
              <a:t>emergency nursing journal</a:t>
            </a:r>
            <a:r>
              <a:rPr lang="en-AU" altLang="en-US" sz="1200" i="1" dirty="0" smtClean="0"/>
              <a:t>. </a:t>
            </a:r>
            <a:r>
              <a:rPr lang="en-AU" altLang="en-US" sz="1200" dirty="0" smtClean="0"/>
              <a:t>2009</a:t>
            </a:r>
            <a:endParaRPr lang="en-AU" altLang="en-US" sz="1200" i="1" dirty="0"/>
          </a:p>
        </p:txBody>
      </p:sp>
      <p:grpSp>
        <p:nvGrpSpPr>
          <p:cNvPr id="62" name="Diagram group"/>
          <p:cNvGrpSpPr/>
          <p:nvPr/>
        </p:nvGrpSpPr>
        <p:grpSpPr>
          <a:xfrm>
            <a:off x="6411863" y="4121009"/>
            <a:ext cx="2453780" cy="2325215"/>
            <a:chOff x="749281" y="1184034"/>
            <a:chExt cx="3770498" cy="3569748"/>
          </a:xfrm>
          <a:scene3d>
            <a:camera prst="isometricOffAxis2Left" zoom="95000"/>
            <a:lightRig rig="flat" dir="t"/>
          </a:scene3d>
        </p:grpSpPr>
        <p:grpSp>
          <p:nvGrpSpPr>
            <p:cNvPr id="63" name="Group 62"/>
            <p:cNvGrpSpPr/>
            <p:nvPr/>
          </p:nvGrpSpPr>
          <p:grpSpPr>
            <a:xfrm>
              <a:off x="749281" y="1184034"/>
              <a:ext cx="3770498" cy="3569748"/>
              <a:chOff x="749281" y="1184034"/>
              <a:chExt cx="3770498" cy="3569748"/>
            </a:xfrm>
          </p:grpSpPr>
          <p:sp>
            <p:nvSpPr>
              <p:cNvPr id="64" name="Pie 63"/>
              <p:cNvSpPr/>
              <p:nvPr/>
            </p:nvSpPr>
            <p:spPr>
              <a:xfrm>
                <a:off x="749281" y="1184034"/>
                <a:ext cx="3770498" cy="3569748"/>
              </a:xfrm>
              <a:prstGeom prst="pie">
                <a:avLst>
                  <a:gd name="adj1" fmla="val 1800000"/>
                  <a:gd name="adj2" fmla="val 9000000"/>
                </a:avLst>
              </a:prstGeom>
              <a:sp3d extrusionH="381000" contourW="38100" prstMaterial="matte">
                <a:contourClr>
                  <a:schemeClr val="lt1"/>
                </a:contourClr>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65" name="Pie 4"/>
              <p:cNvSpPr/>
              <p:nvPr/>
            </p:nvSpPr>
            <p:spPr>
              <a:xfrm>
                <a:off x="1630679" y="3516445"/>
                <a:ext cx="2019910" cy="93493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none" lIns="25400" tIns="25400" rIns="25400" bIns="25400" numCol="1" spcCol="1270" anchor="ctr" anchorCtr="0">
                <a:noAutofit/>
              </a:bodyPr>
              <a:lstStyle/>
              <a:p>
                <a:pPr lvl="0" algn="ctr" defTabSz="889000" rtl="0">
                  <a:lnSpc>
                    <a:spcPct val="90000"/>
                  </a:lnSpc>
                  <a:spcBef>
                    <a:spcPct val="0"/>
                  </a:spcBef>
                  <a:spcAft>
                    <a:spcPct val="35000"/>
                  </a:spcAft>
                </a:pPr>
                <a:r>
                  <a:rPr lang="en-AU" sz="2100" b="1" kern="1200" dirty="0" smtClean="0"/>
                  <a:t>TREATMENT</a:t>
                </a:r>
                <a:endParaRPr lang="en-AU" sz="2100" b="1" kern="1200" dirty="0"/>
              </a:p>
            </p:txBody>
          </p:sp>
        </p:grpSp>
      </p:grpSp>
      <p:grpSp>
        <p:nvGrpSpPr>
          <p:cNvPr id="57" name="Diagram group"/>
          <p:cNvGrpSpPr/>
          <p:nvPr/>
        </p:nvGrpSpPr>
        <p:grpSpPr>
          <a:xfrm>
            <a:off x="6308856" y="4263394"/>
            <a:ext cx="2505537" cy="2254210"/>
            <a:chOff x="782277" y="1058591"/>
            <a:chExt cx="3936215" cy="3460739"/>
          </a:xfrm>
          <a:scene3d>
            <a:camera prst="isometricOffAxis2Left" zoom="95000"/>
            <a:lightRig rig="flat" dir="t"/>
          </a:scene3d>
        </p:grpSpPr>
        <p:grpSp>
          <p:nvGrpSpPr>
            <p:cNvPr id="58" name="Group 57"/>
            <p:cNvGrpSpPr/>
            <p:nvPr/>
          </p:nvGrpSpPr>
          <p:grpSpPr>
            <a:xfrm>
              <a:off x="782277" y="1058591"/>
              <a:ext cx="3936215" cy="3460739"/>
              <a:chOff x="782277" y="1058591"/>
              <a:chExt cx="3936215" cy="3460739"/>
            </a:xfrm>
          </p:grpSpPr>
          <p:sp>
            <p:nvSpPr>
              <p:cNvPr id="59" name="Pie 58"/>
              <p:cNvSpPr/>
              <p:nvPr/>
            </p:nvSpPr>
            <p:spPr>
              <a:xfrm>
                <a:off x="782277" y="1058591"/>
                <a:ext cx="3936215" cy="3460739"/>
              </a:xfrm>
              <a:prstGeom prst="pie">
                <a:avLst>
                  <a:gd name="adj1" fmla="val 16200000"/>
                  <a:gd name="adj2" fmla="val 1800000"/>
                </a:avLst>
              </a:prstGeom>
              <a:sp3d extrusionH="381000" contourW="38100" prstMaterial="matte">
                <a:contourClr>
                  <a:schemeClr val="lt1"/>
                </a:contourClr>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60" name="Pie 4"/>
              <p:cNvSpPr/>
              <p:nvPr/>
            </p:nvSpPr>
            <p:spPr>
              <a:xfrm>
                <a:off x="3023803" y="1873559"/>
                <a:ext cx="1405792" cy="102998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none" lIns="25400" tIns="25400" rIns="25400" bIns="25400" numCol="1" spcCol="1270" anchor="ctr" anchorCtr="0">
                <a:noAutofit/>
              </a:bodyPr>
              <a:lstStyle/>
              <a:p>
                <a:pPr lvl="0" algn="ctr" defTabSz="889000" rtl="0">
                  <a:lnSpc>
                    <a:spcPct val="90000"/>
                  </a:lnSpc>
                  <a:spcBef>
                    <a:spcPct val="0"/>
                  </a:spcBef>
                  <a:spcAft>
                    <a:spcPct val="35000"/>
                  </a:spcAft>
                </a:pPr>
                <a:r>
                  <a:rPr lang="en-AU" sz="2100" b="1" kern="1200" dirty="0" smtClean="0"/>
                  <a:t>TRIAGE</a:t>
                </a:r>
                <a:endParaRPr lang="en-AU" sz="2100" b="1" kern="1200" dirty="0"/>
              </a:p>
            </p:txBody>
          </p:sp>
        </p:grpSp>
      </p:grpSp>
      <p:sp>
        <p:nvSpPr>
          <p:cNvPr id="61" name="Rectangle 60"/>
          <p:cNvSpPr/>
          <p:nvPr/>
        </p:nvSpPr>
        <p:spPr>
          <a:xfrm>
            <a:off x="6508013" y="4090271"/>
            <a:ext cx="2478897" cy="2325215"/>
          </a:xfrm>
          <a:prstGeom prst="rect">
            <a:avLst/>
          </a:prstGeom>
          <a:solidFill>
            <a:schemeClr val="bg1">
              <a:alpha val="8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AU" dirty="0"/>
          </a:p>
        </p:txBody>
      </p:sp>
      <p:grpSp>
        <p:nvGrpSpPr>
          <p:cNvPr id="53" name="Diagram group"/>
          <p:cNvGrpSpPr/>
          <p:nvPr/>
        </p:nvGrpSpPr>
        <p:grpSpPr>
          <a:xfrm>
            <a:off x="6462860" y="4090272"/>
            <a:ext cx="2524051" cy="2335761"/>
            <a:chOff x="936053" y="1006131"/>
            <a:chExt cx="3592649" cy="3718698"/>
          </a:xfrm>
          <a:scene3d>
            <a:camera prst="isometricOffAxis2Left" zoom="95000"/>
            <a:lightRig rig="flat" dir="t"/>
          </a:scene3d>
        </p:grpSpPr>
        <p:grpSp>
          <p:nvGrpSpPr>
            <p:cNvPr id="54" name="Group 53"/>
            <p:cNvGrpSpPr/>
            <p:nvPr/>
          </p:nvGrpSpPr>
          <p:grpSpPr>
            <a:xfrm>
              <a:off x="936053" y="1006131"/>
              <a:ext cx="3592649" cy="3718698"/>
              <a:chOff x="936053" y="1006131"/>
              <a:chExt cx="3592649" cy="3718698"/>
            </a:xfrm>
          </p:grpSpPr>
          <p:sp>
            <p:nvSpPr>
              <p:cNvPr id="55" name="Pie 54"/>
              <p:cNvSpPr/>
              <p:nvPr/>
            </p:nvSpPr>
            <p:spPr>
              <a:xfrm>
                <a:off x="936053" y="1006131"/>
                <a:ext cx="3592649" cy="3718698"/>
              </a:xfrm>
              <a:prstGeom prst="pie">
                <a:avLst>
                  <a:gd name="adj1" fmla="val 9000000"/>
                  <a:gd name="adj2" fmla="val 16200000"/>
                </a:avLst>
              </a:prstGeom>
              <a:sp3d extrusionH="381000" contourW="38100" prstMaterial="matte">
                <a:contourClr>
                  <a:schemeClr val="lt1"/>
                </a:contourClr>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56" name="Pie 4"/>
              <p:cNvSpPr/>
              <p:nvPr/>
            </p:nvSpPr>
            <p:spPr>
              <a:xfrm>
                <a:off x="1261392" y="1794141"/>
                <a:ext cx="1283089" cy="110675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none" lIns="25400" tIns="25400" rIns="25400" bIns="25400" numCol="1" spcCol="1270" anchor="ctr" anchorCtr="0">
                <a:noAutofit/>
              </a:bodyPr>
              <a:lstStyle/>
              <a:p>
                <a:pPr lvl="0" algn="ctr" defTabSz="889000" rtl="0">
                  <a:lnSpc>
                    <a:spcPct val="90000"/>
                  </a:lnSpc>
                  <a:spcBef>
                    <a:spcPct val="0"/>
                  </a:spcBef>
                  <a:spcAft>
                    <a:spcPct val="35000"/>
                  </a:spcAft>
                </a:pPr>
                <a:r>
                  <a:rPr lang="en-AU" sz="2100" b="1" kern="1200" dirty="0" smtClean="0"/>
                  <a:t>TRANSFER</a:t>
                </a:r>
                <a:endParaRPr lang="en-AU" sz="2100" b="1" kern="1200" dirty="0"/>
              </a:p>
            </p:txBody>
          </p:sp>
        </p:grpSp>
      </p:gr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9" y="6457950"/>
            <a:ext cx="1170741" cy="408007"/>
          </a:xfrm>
          <a:prstGeom prst="rect">
            <a:avLst/>
          </a:prstGeom>
        </p:spPr>
      </p:pic>
    </p:spTree>
    <p:extLst>
      <p:ext uri="{BB962C8B-B14F-4D97-AF65-F5344CB8AC3E}">
        <p14:creationId xmlns:p14="http://schemas.microsoft.com/office/powerpoint/2010/main" val="1976766085"/>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8" name="Title 1"/>
          <p:cNvSpPr>
            <a:spLocks noGrp="1"/>
          </p:cNvSpPr>
          <p:nvPr>
            <p:ph type="title"/>
          </p:nvPr>
        </p:nvSpPr>
        <p:spPr>
          <a:xfrm>
            <a:off x="254063" y="73213"/>
            <a:ext cx="8229600" cy="947737"/>
          </a:xfrm>
        </p:spPr>
        <p:txBody>
          <a:bodyPr/>
          <a:lstStyle/>
          <a:p>
            <a:pPr algn="l"/>
            <a:r>
              <a:rPr lang="en-AU" altLang="en-US" dirty="0" smtClean="0">
                <a:ea typeface="ＭＳ Ｐゴシック" pitchFamily="34" charset="-128"/>
              </a:rPr>
              <a:t>Aim</a:t>
            </a:r>
          </a:p>
        </p:txBody>
      </p:sp>
      <p:sp>
        <p:nvSpPr>
          <p:cNvPr id="29" name="Rectangle 28"/>
          <p:cNvSpPr/>
          <p:nvPr/>
        </p:nvSpPr>
        <p:spPr>
          <a:xfrm>
            <a:off x="0" y="1196975"/>
            <a:ext cx="9144000" cy="387350"/>
          </a:xfrm>
          <a:prstGeom prst="rect">
            <a:avLst/>
          </a:prstGeom>
          <a:solidFill>
            <a:srgbClr val="CD59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30" name="Rectangle 29"/>
          <p:cNvSpPr/>
          <p:nvPr/>
        </p:nvSpPr>
        <p:spPr>
          <a:xfrm>
            <a:off x="1254642" y="1177742"/>
            <a:ext cx="1477926" cy="4065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5320" y="1128944"/>
            <a:ext cx="950406" cy="523412"/>
          </a:xfrm>
          <a:prstGeom prst="rect">
            <a:avLst/>
          </a:prstGeom>
        </p:spPr>
      </p:pic>
      <p:sp>
        <p:nvSpPr>
          <p:cNvPr id="19" name="Rectangle 3"/>
          <p:cNvSpPr>
            <a:spLocks noGrp="1" noChangeArrowheads="1"/>
          </p:cNvSpPr>
          <p:nvPr>
            <p:ph idx="1"/>
          </p:nvPr>
        </p:nvSpPr>
        <p:spPr>
          <a:xfrm>
            <a:off x="0" y="2015144"/>
            <a:ext cx="8854440" cy="3257896"/>
          </a:xfrm>
        </p:spPr>
        <p:txBody>
          <a:bodyPr>
            <a:noAutofit/>
          </a:bodyPr>
          <a:lstStyle/>
          <a:p>
            <a:pPr>
              <a:buFont typeface="Wingdings" pitchFamily="2" charset="2"/>
              <a:buNone/>
            </a:pPr>
            <a:r>
              <a:rPr lang="en-US" dirty="0" smtClean="0">
                <a:ea typeface="ＭＳ Ｐゴシック" pitchFamily="34" charset="-128"/>
              </a:rPr>
              <a:t>	To develop, implement and evaluate the impact on </a:t>
            </a:r>
            <a:r>
              <a:rPr lang="en-AU" dirty="0" smtClean="0">
                <a:ea typeface="ＭＳ Ｐゴシック" pitchFamily="34" charset="-128"/>
              </a:rPr>
              <a:t>death and dependency, functional dependency and quality of care, of a multidisciplinary organisational intervention to improve the </a:t>
            </a:r>
            <a:r>
              <a:rPr lang="en-AU" b="1" dirty="0" smtClean="0">
                <a:ea typeface="ＭＳ Ｐゴシック" pitchFamily="34" charset="-128"/>
              </a:rPr>
              <a:t>T</a:t>
            </a:r>
            <a:r>
              <a:rPr lang="en-AU" dirty="0" smtClean="0">
                <a:ea typeface="ＭＳ Ｐゴシック" pitchFamily="34" charset="-128"/>
              </a:rPr>
              <a:t>riage, </a:t>
            </a:r>
            <a:r>
              <a:rPr lang="en-AU" b="1" dirty="0" smtClean="0">
                <a:ea typeface="ＭＳ Ｐゴシック" pitchFamily="34" charset="-128"/>
              </a:rPr>
              <a:t>T</a:t>
            </a:r>
            <a:r>
              <a:rPr lang="en-AU" dirty="0" smtClean="0">
                <a:ea typeface="ＭＳ Ｐゴシック" pitchFamily="34" charset="-128"/>
              </a:rPr>
              <a:t>reatment and </a:t>
            </a:r>
            <a:r>
              <a:rPr lang="en-AU" b="1" dirty="0" smtClean="0">
                <a:ea typeface="ＭＳ Ｐゴシック" pitchFamily="34" charset="-128"/>
              </a:rPr>
              <a:t>T</a:t>
            </a:r>
            <a:r>
              <a:rPr lang="en-AU" dirty="0" smtClean="0">
                <a:ea typeface="ＭＳ Ｐゴシック" pitchFamily="34" charset="-128"/>
              </a:rPr>
              <a:t>ransfer of stroke patients in Emergency Departments (ED)</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9" y="6457950"/>
            <a:ext cx="1170741" cy="408007"/>
          </a:xfrm>
          <a:prstGeom prst="rect">
            <a:avLst/>
          </a:prstGeom>
        </p:spPr>
      </p:pic>
    </p:spTree>
    <p:extLst>
      <p:ext uri="{BB962C8B-B14F-4D97-AF65-F5344CB8AC3E}">
        <p14:creationId xmlns:p14="http://schemas.microsoft.com/office/powerpoint/2010/main" val="1238522177"/>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8" name="Title 1"/>
          <p:cNvSpPr>
            <a:spLocks noGrp="1"/>
          </p:cNvSpPr>
          <p:nvPr>
            <p:ph type="title"/>
          </p:nvPr>
        </p:nvSpPr>
        <p:spPr>
          <a:xfrm>
            <a:off x="254063" y="73213"/>
            <a:ext cx="8229600" cy="947737"/>
          </a:xfrm>
        </p:spPr>
        <p:txBody>
          <a:bodyPr/>
          <a:lstStyle/>
          <a:p>
            <a:pPr algn="l"/>
            <a:r>
              <a:rPr lang="en-AU" altLang="en-US" dirty="0" smtClean="0">
                <a:ea typeface="ＭＳ Ｐゴシック" pitchFamily="34" charset="-128"/>
              </a:rPr>
              <a:t>Significance</a:t>
            </a:r>
          </a:p>
        </p:txBody>
      </p:sp>
      <p:sp>
        <p:nvSpPr>
          <p:cNvPr id="29" name="Rectangle 28"/>
          <p:cNvSpPr/>
          <p:nvPr/>
        </p:nvSpPr>
        <p:spPr>
          <a:xfrm>
            <a:off x="0" y="1196975"/>
            <a:ext cx="9144000" cy="387350"/>
          </a:xfrm>
          <a:prstGeom prst="rect">
            <a:avLst/>
          </a:prstGeom>
          <a:solidFill>
            <a:srgbClr val="CD59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30" name="Rectangle 29"/>
          <p:cNvSpPr/>
          <p:nvPr/>
        </p:nvSpPr>
        <p:spPr>
          <a:xfrm>
            <a:off x="1254642" y="1177742"/>
            <a:ext cx="1477926" cy="4065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5320" y="1128944"/>
            <a:ext cx="950406" cy="523412"/>
          </a:xfrm>
          <a:prstGeom prst="rect">
            <a:avLst/>
          </a:prstGeom>
        </p:spPr>
      </p:pic>
      <p:sp>
        <p:nvSpPr>
          <p:cNvPr id="19" name="Rectangle 3"/>
          <p:cNvSpPr>
            <a:spLocks noGrp="1" noChangeArrowheads="1"/>
          </p:cNvSpPr>
          <p:nvPr>
            <p:ph idx="1"/>
          </p:nvPr>
        </p:nvSpPr>
        <p:spPr>
          <a:xfrm>
            <a:off x="254062" y="2015144"/>
            <a:ext cx="8600377" cy="3257896"/>
          </a:xfrm>
        </p:spPr>
        <p:txBody>
          <a:bodyPr>
            <a:noAutofit/>
          </a:bodyPr>
          <a:lstStyle/>
          <a:p>
            <a:r>
              <a:rPr lang="en-AU" dirty="0" smtClean="0">
                <a:ea typeface="ＭＳ Ｐゴシック" pitchFamily="34" charset="-128"/>
              </a:rPr>
              <a:t>One of the few large multisite trials internationally </a:t>
            </a:r>
            <a:r>
              <a:rPr lang="en-AU" dirty="0" smtClean="0">
                <a:solidFill>
                  <a:srgbClr val="FF0000"/>
                </a:solidFill>
                <a:ea typeface="ＭＳ Ｐゴシック" pitchFamily="34" charset="-128"/>
              </a:rPr>
              <a:t>led by nurses</a:t>
            </a:r>
          </a:p>
          <a:p>
            <a:r>
              <a:rPr lang="en-AU" dirty="0" smtClean="0">
                <a:ea typeface="ＭＳ Ｐゴシック" pitchFamily="34" charset="-128"/>
              </a:rPr>
              <a:t>Whilst it requires multidisciplinary support (Physicians, Speech pathologists) it is primarily about good evidence-based nursing care</a:t>
            </a:r>
          </a:p>
          <a:p>
            <a:r>
              <a:rPr lang="en-AU" dirty="0" smtClean="0">
                <a:ea typeface="ＭＳ Ｐゴシック" pitchFamily="34" charset="-128"/>
              </a:rPr>
              <a:t>Will provide evidence that what ED nurses do makes a difference to patient outcomes</a:t>
            </a:r>
          </a:p>
          <a:p>
            <a:endParaRPr lang="en-AU" dirty="0" smtClean="0">
              <a:ea typeface="ＭＳ Ｐゴシック" pitchFamily="34" charset="-128"/>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9" y="6457950"/>
            <a:ext cx="1170741" cy="408007"/>
          </a:xfrm>
          <a:prstGeom prst="rect">
            <a:avLst/>
          </a:prstGeom>
        </p:spPr>
      </p:pic>
    </p:spTree>
    <p:extLst>
      <p:ext uri="{BB962C8B-B14F-4D97-AF65-F5344CB8AC3E}">
        <p14:creationId xmlns:p14="http://schemas.microsoft.com/office/powerpoint/2010/main" val="229408839"/>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70730" y="1645200"/>
            <a:ext cx="5015670" cy="1175293"/>
            <a:chOff x="3548" y="35937"/>
            <a:chExt cx="3045750" cy="1279293"/>
          </a:xfrm>
          <a:solidFill>
            <a:schemeClr val="accent2"/>
          </a:solidFill>
        </p:grpSpPr>
        <p:sp>
          <p:nvSpPr>
            <p:cNvPr id="12" name="Rounded Rectangle 11"/>
            <p:cNvSpPr/>
            <p:nvPr/>
          </p:nvSpPr>
          <p:spPr>
            <a:xfrm>
              <a:off x="3548" y="35937"/>
              <a:ext cx="3045750" cy="1279293"/>
            </a:xfrm>
            <a:prstGeom prst="roundRect">
              <a:avLst>
                <a:gd name="adj" fmla="val 10000"/>
              </a:avLst>
            </a:prstGeom>
            <a:solidFill>
              <a:srgbClr val="31859C"/>
            </a:solidFill>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3" name="Rounded Rectangle 4"/>
            <p:cNvSpPr/>
            <p:nvPr/>
          </p:nvSpPr>
          <p:spPr>
            <a:xfrm>
              <a:off x="3548" y="35937"/>
              <a:ext cx="3045750" cy="852862"/>
            </a:xfrm>
            <a:prstGeom prst="rect">
              <a:avLst/>
            </a:prstGeom>
            <a:noFill/>
          </p:spPr>
          <p:style>
            <a:lnRef idx="0">
              <a:scrgbClr r="0" g="0" b="0"/>
            </a:lnRef>
            <a:fillRef idx="0">
              <a:scrgbClr r="0" g="0" b="0"/>
            </a:fillRef>
            <a:effectRef idx="0">
              <a:scrgbClr r="0" g="0" b="0"/>
            </a:effectRef>
            <a:fontRef idx="minor">
              <a:schemeClr val="lt1"/>
            </a:fontRef>
          </p:style>
          <p:txBody>
            <a:bodyPr lIns="156464" tIns="156464" rIns="156464" bIns="83820" spcCol="1270"/>
            <a:lstStyle/>
            <a:p>
              <a:pPr defTabSz="977900" fontAlgn="auto">
                <a:lnSpc>
                  <a:spcPct val="90000"/>
                </a:lnSpc>
                <a:spcAft>
                  <a:spcPct val="35000"/>
                </a:spcAft>
                <a:defRPr/>
              </a:pPr>
              <a:r>
                <a:rPr lang="en-AU" sz="2400" b="1" dirty="0" smtClean="0"/>
                <a:t>Care Element</a:t>
              </a:r>
              <a:endParaRPr lang="en-US" sz="2400" dirty="0"/>
            </a:p>
          </p:txBody>
        </p:sp>
      </p:grpSp>
      <p:sp>
        <p:nvSpPr>
          <p:cNvPr id="72707" name="Title 1"/>
          <p:cNvSpPr>
            <a:spLocks noGrp="1"/>
          </p:cNvSpPr>
          <p:nvPr>
            <p:ph type="title"/>
          </p:nvPr>
        </p:nvSpPr>
        <p:spPr>
          <a:xfrm>
            <a:off x="250638" y="93913"/>
            <a:ext cx="5713412" cy="903287"/>
          </a:xfrm>
        </p:spPr>
        <p:txBody>
          <a:bodyPr/>
          <a:lstStyle/>
          <a:p>
            <a:pPr algn="l"/>
            <a:r>
              <a:rPr lang="en-AU" altLang="en-US" dirty="0" smtClean="0">
                <a:ea typeface="ＭＳ Ｐゴシック" pitchFamily="34" charset="-128"/>
              </a:rPr>
              <a:t>Intervention</a:t>
            </a:r>
          </a:p>
        </p:txBody>
      </p:sp>
      <p:grpSp>
        <p:nvGrpSpPr>
          <p:cNvPr id="72711" name="Group 7"/>
          <p:cNvGrpSpPr>
            <a:grpSpLocks/>
          </p:cNvGrpSpPr>
          <p:nvPr/>
        </p:nvGrpSpPr>
        <p:grpSpPr bwMode="auto">
          <a:xfrm>
            <a:off x="754060" y="2236305"/>
            <a:ext cx="8142290" cy="2062563"/>
            <a:chOff x="627375" y="854794"/>
            <a:chExt cx="3045750" cy="7616088"/>
          </a:xfrm>
        </p:grpSpPr>
        <p:sp>
          <p:nvSpPr>
            <p:cNvPr id="9" name="Rounded Rectangle 8"/>
            <p:cNvSpPr/>
            <p:nvPr/>
          </p:nvSpPr>
          <p:spPr>
            <a:xfrm>
              <a:off x="627375" y="887051"/>
              <a:ext cx="3045750" cy="7583831"/>
            </a:xfrm>
            <a:prstGeom prst="roundRect">
              <a:avLst>
                <a:gd name="adj" fmla="val 10000"/>
              </a:avLst>
            </a:prstGeom>
            <a:ln>
              <a:solidFill>
                <a:schemeClr val="accent5">
                  <a:lumMod val="75000"/>
                </a:schemeClr>
              </a:solidFill>
            </a:ln>
          </p:spPr>
          <p:style>
            <a:lnRef idx="1">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ounded Rectangle 4"/>
            <p:cNvSpPr/>
            <p:nvPr/>
          </p:nvSpPr>
          <p:spPr>
            <a:xfrm>
              <a:off x="685664" y="854794"/>
              <a:ext cx="2987461" cy="661612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156464" tIns="156464" rIns="156464" bIns="156464" spcCol="1270"/>
            <a:lstStyle/>
            <a:p>
              <a:pPr marL="0" lvl="1" defTabSz="977900" fontAlgn="auto">
                <a:lnSpc>
                  <a:spcPct val="90000"/>
                </a:lnSpc>
                <a:spcAft>
                  <a:spcPct val="15000"/>
                </a:spcAft>
                <a:tabLst>
                  <a:tab pos="266700" algn="l"/>
                </a:tabLst>
                <a:defRPr/>
              </a:pPr>
              <a:r>
                <a:rPr lang="en-AU" sz="2400" b="1" dirty="0" smtClean="0"/>
                <a:t>T</a:t>
              </a:r>
              <a:r>
                <a:rPr lang="en-AU" sz="2400" dirty="0" smtClean="0"/>
                <a:t>riage</a:t>
              </a:r>
              <a:r>
                <a:rPr lang="en-AU" sz="2400" dirty="0"/>
                <a:t>:</a:t>
              </a:r>
            </a:p>
            <a:p>
              <a:pPr marL="342900" lvl="1" indent="-342900" defTabSz="977900" fontAlgn="auto">
                <a:lnSpc>
                  <a:spcPct val="90000"/>
                </a:lnSpc>
                <a:spcAft>
                  <a:spcPct val="15000"/>
                </a:spcAft>
                <a:buFont typeface="Arial" panose="020B0604020202020204" pitchFamily="34" charset="0"/>
                <a:buChar char="•"/>
                <a:tabLst>
                  <a:tab pos="266700" algn="l"/>
                </a:tabLst>
                <a:defRPr/>
              </a:pPr>
              <a:r>
                <a:rPr lang="en-AU" sz="2400" dirty="0"/>
                <a:t>All patients presenting with signs and symptoms of suspected stroke should be triaged at Australian Triage Scale Category 1 or 2 (seen within 10 mins)</a:t>
              </a:r>
            </a:p>
          </p:txBody>
        </p:sp>
      </p:grpSp>
      <p:sp>
        <p:nvSpPr>
          <p:cNvPr id="20" name="Rectangle 19"/>
          <p:cNvSpPr/>
          <p:nvPr/>
        </p:nvSpPr>
        <p:spPr>
          <a:xfrm>
            <a:off x="0" y="1196975"/>
            <a:ext cx="9144000" cy="387350"/>
          </a:xfrm>
          <a:prstGeom prst="rect">
            <a:avLst/>
          </a:prstGeom>
          <a:solidFill>
            <a:srgbClr val="CD59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21" name="Rectangle 20"/>
          <p:cNvSpPr/>
          <p:nvPr/>
        </p:nvSpPr>
        <p:spPr>
          <a:xfrm>
            <a:off x="1254642" y="1177742"/>
            <a:ext cx="1477926" cy="4065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5320" y="1128944"/>
            <a:ext cx="950406" cy="523412"/>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9" y="6457950"/>
            <a:ext cx="1170741" cy="408007"/>
          </a:xfrm>
          <a:prstGeom prst="rect">
            <a:avLst/>
          </a:prstGeom>
        </p:spPr>
      </p:pic>
    </p:spTree>
    <p:extLst>
      <p:ext uri="{BB962C8B-B14F-4D97-AF65-F5344CB8AC3E}">
        <p14:creationId xmlns:p14="http://schemas.microsoft.com/office/powerpoint/2010/main" val="3059624129"/>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70730" y="1645200"/>
            <a:ext cx="5015670" cy="1175293"/>
            <a:chOff x="3548" y="35937"/>
            <a:chExt cx="3045750" cy="1279293"/>
          </a:xfrm>
          <a:solidFill>
            <a:schemeClr val="accent2"/>
          </a:solidFill>
        </p:grpSpPr>
        <p:sp>
          <p:nvSpPr>
            <p:cNvPr id="12" name="Rounded Rectangle 11"/>
            <p:cNvSpPr/>
            <p:nvPr/>
          </p:nvSpPr>
          <p:spPr>
            <a:xfrm>
              <a:off x="3548" y="35937"/>
              <a:ext cx="3045750" cy="1279293"/>
            </a:xfrm>
            <a:prstGeom prst="roundRect">
              <a:avLst>
                <a:gd name="adj" fmla="val 10000"/>
              </a:avLst>
            </a:prstGeom>
            <a:solidFill>
              <a:srgbClr val="31859C"/>
            </a:solidFill>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3" name="Rounded Rectangle 4"/>
            <p:cNvSpPr/>
            <p:nvPr/>
          </p:nvSpPr>
          <p:spPr>
            <a:xfrm>
              <a:off x="3548" y="35937"/>
              <a:ext cx="3045750" cy="852862"/>
            </a:xfrm>
            <a:prstGeom prst="rect">
              <a:avLst/>
            </a:prstGeom>
            <a:noFill/>
          </p:spPr>
          <p:style>
            <a:lnRef idx="0">
              <a:scrgbClr r="0" g="0" b="0"/>
            </a:lnRef>
            <a:fillRef idx="0">
              <a:scrgbClr r="0" g="0" b="0"/>
            </a:fillRef>
            <a:effectRef idx="0">
              <a:scrgbClr r="0" g="0" b="0"/>
            </a:effectRef>
            <a:fontRef idx="minor">
              <a:schemeClr val="lt1"/>
            </a:fontRef>
          </p:style>
          <p:txBody>
            <a:bodyPr lIns="156464" tIns="156464" rIns="156464" bIns="83820" spcCol="1270"/>
            <a:lstStyle/>
            <a:p>
              <a:pPr defTabSz="977900" fontAlgn="auto">
                <a:lnSpc>
                  <a:spcPct val="90000"/>
                </a:lnSpc>
                <a:spcAft>
                  <a:spcPct val="35000"/>
                </a:spcAft>
                <a:defRPr/>
              </a:pPr>
              <a:r>
                <a:rPr lang="en-AU" sz="2400" b="1" dirty="0" smtClean="0"/>
                <a:t>Care Element</a:t>
              </a:r>
              <a:endParaRPr lang="en-US" sz="2400" dirty="0"/>
            </a:p>
          </p:txBody>
        </p:sp>
      </p:grpSp>
      <p:sp>
        <p:nvSpPr>
          <p:cNvPr id="72707" name="Title 1"/>
          <p:cNvSpPr>
            <a:spLocks noGrp="1"/>
          </p:cNvSpPr>
          <p:nvPr>
            <p:ph type="title"/>
          </p:nvPr>
        </p:nvSpPr>
        <p:spPr>
          <a:xfrm>
            <a:off x="250638" y="93913"/>
            <a:ext cx="5713412" cy="903287"/>
          </a:xfrm>
        </p:spPr>
        <p:txBody>
          <a:bodyPr/>
          <a:lstStyle/>
          <a:p>
            <a:pPr algn="l"/>
            <a:r>
              <a:rPr lang="en-AU" altLang="en-US" dirty="0" smtClean="0">
                <a:ea typeface="ＭＳ Ｐゴシック" pitchFamily="34" charset="-128"/>
              </a:rPr>
              <a:t>Intervention</a:t>
            </a:r>
          </a:p>
        </p:txBody>
      </p:sp>
      <p:grpSp>
        <p:nvGrpSpPr>
          <p:cNvPr id="72711" name="Group 7"/>
          <p:cNvGrpSpPr>
            <a:grpSpLocks/>
          </p:cNvGrpSpPr>
          <p:nvPr/>
        </p:nvGrpSpPr>
        <p:grpSpPr bwMode="auto">
          <a:xfrm>
            <a:off x="754060" y="2236306"/>
            <a:ext cx="8142290" cy="1874286"/>
            <a:chOff x="627375" y="854794"/>
            <a:chExt cx="3045750" cy="7616088"/>
          </a:xfrm>
        </p:grpSpPr>
        <p:sp>
          <p:nvSpPr>
            <p:cNvPr id="9" name="Rounded Rectangle 8"/>
            <p:cNvSpPr/>
            <p:nvPr/>
          </p:nvSpPr>
          <p:spPr>
            <a:xfrm>
              <a:off x="627375" y="887051"/>
              <a:ext cx="3045750" cy="7583831"/>
            </a:xfrm>
            <a:prstGeom prst="roundRect">
              <a:avLst>
                <a:gd name="adj" fmla="val 10000"/>
              </a:avLst>
            </a:prstGeom>
            <a:ln>
              <a:solidFill>
                <a:schemeClr val="accent5">
                  <a:lumMod val="75000"/>
                </a:schemeClr>
              </a:solidFill>
            </a:ln>
          </p:spPr>
          <p:style>
            <a:lnRef idx="1">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ounded Rectangle 4"/>
            <p:cNvSpPr/>
            <p:nvPr/>
          </p:nvSpPr>
          <p:spPr>
            <a:xfrm>
              <a:off x="685664" y="854794"/>
              <a:ext cx="2987461" cy="661612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156464" tIns="156464" rIns="156464" bIns="156464" spcCol="1270"/>
            <a:lstStyle/>
            <a:p>
              <a:pPr marL="0" lvl="1" defTabSz="977900" fontAlgn="auto">
                <a:lnSpc>
                  <a:spcPct val="90000"/>
                </a:lnSpc>
                <a:spcAft>
                  <a:spcPct val="15000"/>
                </a:spcAft>
                <a:defRPr/>
              </a:pPr>
              <a:r>
                <a:rPr lang="en-AU" sz="2400" b="1" dirty="0"/>
                <a:t>T</a:t>
              </a:r>
              <a:r>
                <a:rPr lang="en-AU" sz="2400" dirty="0"/>
                <a:t>reatment: </a:t>
              </a:r>
              <a:r>
                <a:rPr lang="en-AU" sz="2400" b="1" dirty="0" err="1"/>
                <a:t>tPA</a:t>
              </a:r>
              <a:endParaRPr lang="en-AU" sz="2400" b="1" dirty="0"/>
            </a:p>
            <a:p>
              <a:pPr marL="342900" lvl="1" indent="-342900" defTabSz="977900" fontAlgn="auto">
                <a:lnSpc>
                  <a:spcPct val="90000"/>
                </a:lnSpc>
                <a:spcAft>
                  <a:spcPct val="15000"/>
                </a:spcAft>
                <a:buFont typeface="Arial" panose="020B0604020202020204" pitchFamily="34" charset="0"/>
                <a:buChar char="•"/>
                <a:defRPr/>
              </a:pPr>
              <a:r>
                <a:rPr lang="en-AU" sz="2400" dirty="0"/>
                <a:t>All patients to be assessed for </a:t>
              </a:r>
              <a:r>
                <a:rPr lang="en-AU" sz="2400" dirty="0" err="1"/>
                <a:t>tPA</a:t>
              </a:r>
              <a:r>
                <a:rPr lang="en-AU" sz="2400" dirty="0"/>
                <a:t> eligibility</a:t>
              </a:r>
            </a:p>
            <a:p>
              <a:pPr marL="342900" lvl="1" indent="-342900" defTabSz="977900" fontAlgn="auto">
                <a:lnSpc>
                  <a:spcPct val="90000"/>
                </a:lnSpc>
                <a:spcAft>
                  <a:spcPct val="15000"/>
                </a:spcAft>
                <a:buFont typeface="Arial" panose="020B0604020202020204" pitchFamily="34" charset="0"/>
                <a:buChar char="•"/>
                <a:defRPr/>
              </a:pPr>
              <a:endParaRPr lang="en-AU" sz="2400" dirty="0"/>
            </a:p>
            <a:p>
              <a:pPr marL="342900" lvl="1" indent="-342900" defTabSz="977900" fontAlgn="auto">
                <a:lnSpc>
                  <a:spcPct val="90000"/>
                </a:lnSpc>
                <a:spcAft>
                  <a:spcPct val="15000"/>
                </a:spcAft>
                <a:buFont typeface="Arial" panose="020B0604020202020204" pitchFamily="34" charset="0"/>
                <a:buChar char="•"/>
                <a:defRPr/>
              </a:pPr>
              <a:r>
                <a:rPr lang="en-AU" sz="2400" dirty="0"/>
                <a:t>All eligible patients receive </a:t>
              </a:r>
              <a:r>
                <a:rPr lang="en-AU" sz="2400" dirty="0" err="1"/>
                <a:t>tPA</a:t>
              </a:r>
              <a:endParaRPr lang="en-AU" sz="2400" dirty="0"/>
            </a:p>
          </p:txBody>
        </p:sp>
      </p:grpSp>
      <p:sp>
        <p:nvSpPr>
          <p:cNvPr id="20" name="Rectangle 19"/>
          <p:cNvSpPr/>
          <p:nvPr/>
        </p:nvSpPr>
        <p:spPr>
          <a:xfrm>
            <a:off x="0" y="1196975"/>
            <a:ext cx="9144000" cy="387350"/>
          </a:xfrm>
          <a:prstGeom prst="rect">
            <a:avLst/>
          </a:prstGeom>
          <a:solidFill>
            <a:srgbClr val="CD59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21" name="Rectangle 20"/>
          <p:cNvSpPr/>
          <p:nvPr/>
        </p:nvSpPr>
        <p:spPr>
          <a:xfrm>
            <a:off x="1254642" y="1177742"/>
            <a:ext cx="1477926" cy="4065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5320" y="1128944"/>
            <a:ext cx="950406" cy="523412"/>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9" y="6457950"/>
            <a:ext cx="1170741" cy="408007"/>
          </a:xfrm>
          <a:prstGeom prst="rect">
            <a:avLst/>
          </a:prstGeom>
        </p:spPr>
      </p:pic>
    </p:spTree>
    <p:extLst>
      <p:ext uri="{BB962C8B-B14F-4D97-AF65-F5344CB8AC3E}">
        <p14:creationId xmlns:p14="http://schemas.microsoft.com/office/powerpoint/2010/main" val="3684373814"/>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70730" y="1645200"/>
            <a:ext cx="5015670" cy="1175293"/>
            <a:chOff x="3548" y="35937"/>
            <a:chExt cx="3045750" cy="1279293"/>
          </a:xfrm>
          <a:solidFill>
            <a:schemeClr val="accent2"/>
          </a:solidFill>
        </p:grpSpPr>
        <p:sp>
          <p:nvSpPr>
            <p:cNvPr id="12" name="Rounded Rectangle 11"/>
            <p:cNvSpPr/>
            <p:nvPr/>
          </p:nvSpPr>
          <p:spPr>
            <a:xfrm>
              <a:off x="3548" y="35937"/>
              <a:ext cx="3045750" cy="1279293"/>
            </a:xfrm>
            <a:prstGeom prst="roundRect">
              <a:avLst>
                <a:gd name="adj" fmla="val 10000"/>
              </a:avLst>
            </a:prstGeom>
            <a:solidFill>
              <a:srgbClr val="31859C"/>
            </a:solidFill>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3" name="Rounded Rectangle 4"/>
            <p:cNvSpPr/>
            <p:nvPr/>
          </p:nvSpPr>
          <p:spPr>
            <a:xfrm>
              <a:off x="3548" y="35937"/>
              <a:ext cx="3045750" cy="852862"/>
            </a:xfrm>
            <a:prstGeom prst="rect">
              <a:avLst/>
            </a:prstGeom>
            <a:noFill/>
          </p:spPr>
          <p:style>
            <a:lnRef idx="0">
              <a:scrgbClr r="0" g="0" b="0"/>
            </a:lnRef>
            <a:fillRef idx="0">
              <a:scrgbClr r="0" g="0" b="0"/>
            </a:fillRef>
            <a:effectRef idx="0">
              <a:scrgbClr r="0" g="0" b="0"/>
            </a:effectRef>
            <a:fontRef idx="minor">
              <a:schemeClr val="lt1"/>
            </a:fontRef>
          </p:style>
          <p:txBody>
            <a:bodyPr lIns="156464" tIns="156464" rIns="156464" bIns="83820" spcCol="1270"/>
            <a:lstStyle/>
            <a:p>
              <a:pPr defTabSz="977900" fontAlgn="auto">
                <a:lnSpc>
                  <a:spcPct val="90000"/>
                </a:lnSpc>
                <a:spcAft>
                  <a:spcPct val="35000"/>
                </a:spcAft>
                <a:defRPr/>
              </a:pPr>
              <a:r>
                <a:rPr lang="en-AU" sz="2400" b="1" dirty="0" smtClean="0"/>
                <a:t>Care Element</a:t>
              </a:r>
              <a:endParaRPr lang="en-US" sz="2400" dirty="0"/>
            </a:p>
          </p:txBody>
        </p:sp>
      </p:grpSp>
      <p:sp>
        <p:nvSpPr>
          <p:cNvPr id="72707" name="Title 1"/>
          <p:cNvSpPr>
            <a:spLocks noGrp="1"/>
          </p:cNvSpPr>
          <p:nvPr>
            <p:ph type="title"/>
          </p:nvPr>
        </p:nvSpPr>
        <p:spPr>
          <a:xfrm>
            <a:off x="250638" y="93913"/>
            <a:ext cx="5713412" cy="903287"/>
          </a:xfrm>
        </p:spPr>
        <p:txBody>
          <a:bodyPr/>
          <a:lstStyle/>
          <a:p>
            <a:pPr algn="l"/>
            <a:r>
              <a:rPr lang="en-AU" altLang="en-US" dirty="0" smtClean="0">
                <a:ea typeface="ＭＳ Ｐゴシック" pitchFamily="34" charset="-128"/>
              </a:rPr>
              <a:t>Intervention</a:t>
            </a:r>
          </a:p>
        </p:txBody>
      </p:sp>
      <p:grpSp>
        <p:nvGrpSpPr>
          <p:cNvPr id="72711" name="Group 7"/>
          <p:cNvGrpSpPr>
            <a:grpSpLocks/>
          </p:cNvGrpSpPr>
          <p:nvPr/>
        </p:nvGrpSpPr>
        <p:grpSpPr bwMode="auto">
          <a:xfrm>
            <a:off x="754060" y="2236305"/>
            <a:ext cx="8142290" cy="2620703"/>
            <a:chOff x="627375" y="854794"/>
            <a:chExt cx="3045750" cy="7616088"/>
          </a:xfrm>
        </p:grpSpPr>
        <p:sp>
          <p:nvSpPr>
            <p:cNvPr id="9" name="Rounded Rectangle 8"/>
            <p:cNvSpPr/>
            <p:nvPr/>
          </p:nvSpPr>
          <p:spPr>
            <a:xfrm>
              <a:off x="627375" y="887051"/>
              <a:ext cx="3045750" cy="7583831"/>
            </a:xfrm>
            <a:prstGeom prst="roundRect">
              <a:avLst>
                <a:gd name="adj" fmla="val 10000"/>
              </a:avLst>
            </a:prstGeom>
            <a:ln>
              <a:solidFill>
                <a:schemeClr val="accent5">
                  <a:lumMod val="75000"/>
                </a:schemeClr>
              </a:solidFill>
            </a:ln>
          </p:spPr>
          <p:style>
            <a:lnRef idx="1">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ounded Rectangle 4"/>
            <p:cNvSpPr/>
            <p:nvPr/>
          </p:nvSpPr>
          <p:spPr>
            <a:xfrm>
              <a:off x="685664" y="854794"/>
              <a:ext cx="2987461" cy="661612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156464" tIns="156464" rIns="156464" bIns="156464" spcCol="1270"/>
            <a:lstStyle/>
            <a:p>
              <a:pPr marL="0" lvl="1" defTabSz="977900" fontAlgn="auto">
                <a:lnSpc>
                  <a:spcPct val="90000"/>
                </a:lnSpc>
                <a:spcAft>
                  <a:spcPct val="15000"/>
                </a:spcAft>
                <a:defRPr/>
              </a:pPr>
              <a:r>
                <a:rPr lang="en-AU" sz="2400" b="1" dirty="0"/>
                <a:t>T</a:t>
              </a:r>
              <a:r>
                <a:rPr lang="en-AU" sz="2400" dirty="0"/>
                <a:t>reatment: </a:t>
              </a:r>
              <a:r>
                <a:rPr lang="en-AU" sz="2400" b="1" dirty="0"/>
                <a:t>Fever</a:t>
              </a:r>
            </a:p>
            <a:p>
              <a:pPr marL="342900" lvl="1" indent="-342900" defTabSz="977900" fontAlgn="auto">
                <a:lnSpc>
                  <a:spcPct val="90000"/>
                </a:lnSpc>
                <a:spcAft>
                  <a:spcPct val="15000"/>
                </a:spcAft>
                <a:buFont typeface="Arial" panose="020B0604020202020204" pitchFamily="34" charset="0"/>
                <a:buChar char="•"/>
                <a:defRPr/>
              </a:pPr>
              <a:r>
                <a:rPr lang="en-AU" sz="2400" dirty="0"/>
                <a:t>All patients to have their temperature taken on arrival to ED and then at least four hourly whilst they remain in ED</a:t>
              </a:r>
            </a:p>
            <a:p>
              <a:pPr marL="342900" lvl="1" indent="-342900" defTabSz="977900" fontAlgn="auto">
                <a:lnSpc>
                  <a:spcPct val="90000"/>
                </a:lnSpc>
                <a:spcAft>
                  <a:spcPct val="15000"/>
                </a:spcAft>
                <a:buFont typeface="Arial" panose="020B0604020202020204" pitchFamily="34" charset="0"/>
                <a:buChar char="•"/>
                <a:defRPr/>
              </a:pPr>
              <a:endParaRPr lang="en-AU" sz="1600" dirty="0"/>
            </a:p>
            <a:p>
              <a:pPr marL="342900" lvl="1" indent="-342900" defTabSz="977900" fontAlgn="auto">
                <a:lnSpc>
                  <a:spcPct val="90000"/>
                </a:lnSpc>
                <a:spcAft>
                  <a:spcPct val="15000"/>
                </a:spcAft>
                <a:buFont typeface="Arial" panose="020B0604020202020204" pitchFamily="34" charset="0"/>
                <a:buChar char="•"/>
                <a:defRPr/>
              </a:pPr>
              <a:r>
                <a:rPr lang="en-AU" sz="2400" dirty="0"/>
                <a:t>Treat temperature 37.5°C or greater with </a:t>
              </a:r>
              <a:r>
                <a:rPr lang="en-AU" sz="2400" dirty="0" smtClean="0"/>
                <a:t>Paracetamol </a:t>
              </a:r>
              <a:r>
                <a:rPr lang="en-AU" sz="2400" dirty="0"/>
                <a:t>within one hour</a:t>
              </a:r>
            </a:p>
          </p:txBody>
        </p:sp>
      </p:grpSp>
      <p:sp>
        <p:nvSpPr>
          <p:cNvPr id="20" name="Rectangle 19"/>
          <p:cNvSpPr/>
          <p:nvPr/>
        </p:nvSpPr>
        <p:spPr>
          <a:xfrm>
            <a:off x="0" y="1196975"/>
            <a:ext cx="9144000" cy="387350"/>
          </a:xfrm>
          <a:prstGeom prst="rect">
            <a:avLst/>
          </a:prstGeom>
          <a:solidFill>
            <a:srgbClr val="CD59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21" name="Rectangle 20"/>
          <p:cNvSpPr/>
          <p:nvPr/>
        </p:nvSpPr>
        <p:spPr>
          <a:xfrm>
            <a:off x="1254642" y="1177742"/>
            <a:ext cx="1477926" cy="4065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5320" y="1128944"/>
            <a:ext cx="950406" cy="523412"/>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9" y="6457950"/>
            <a:ext cx="1170741" cy="408007"/>
          </a:xfrm>
          <a:prstGeom prst="rect">
            <a:avLst/>
          </a:prstGeom>
        </p:spPr>
      </p:pic>
    </p:spTree>
    <p:extLst>
      <p:ext uri="{BB962C8B-B14F-4D97-AF65-F5344CB8AC3E}">
        <p14:creationId xmlns:p14="http://schemas.microsoft.com/office/powerpoint/2010/main" val="370178331"/>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70730" y="1645200"/>
            <a:ext cx="5015670" cy="1175293"/>
            <a:chOff x="3548" y="35937"/>
            <a:chExt cx="3045750" cy="1279293"/>
          </a:xfrm>
          <a:solidFill>
            <a:schemeClr val="accent2"/>
          </a:solidFill>
        </p:grpSpPr>
        <p:sp>
          <p:nvSpPr>
            <p:cNvPr id="12" name="Rounded Rectangle 11"/>
            <p:cNvSpPr/>
            <p:nvPr/>
          </p:nvSpPr>
          <p:spPr>
            <a:xfrm>
              <a:off x="3548" y="35937"/>
              <a:ext cx="3045750" cy="1279293"/>
            </a:xfrm>
            <a:prstGeom prst="roundRect">
              <a:avLst>
                <a:gd name="adj" fmla="val 10000"/>
              </a:avLst>
            </a:prstGeom>
            <a:solidFill>
              <a:srgbClr val="31859C"/>
            </a:solidFill>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3" name="Rounded Rectangle 4"/>
            <p:cNvSpPr/>
            <p:nvPr/>
          </p:nvSpPr>
          <p:spPr>
            <a:xfrm>
              <a:off x="3548" y="35937"/>
              <a:ext cx="3045750" cy="852862"/>
            </a:xfrm>
            <a:prstGeom prst="rect">
              <a:avLst/>
            </a:prstGeom>
            <a:noFill/>
          </p:spPr>
          <p:style>
            <a:lnRef idx="0">
              <a:scrgbClr r="0" g="0" b="0"/>
            </a:lnRef>
            <a:fillRef idx="0">
              <a:scrgbClr r="0" g="0" b="0"/>
            </a:fillRef>
            <a:effectRef idx="0">
              <a:scrgbClr r="0" g="0" b="0"/>
            </a:effectRef>
            <a:fontRef idx="minor">
              <a:schemeClr val="lt1"/>
            </a:fontRef>
          </p:style>
          <p:txBody>
            <a:bodyPr lIns="156464" tIns="156464" rIns="156464" bIns="83820" spcCol="1270"/>
            <a:lstStyle/>
            <a:p>
              <a:pPr defTabSz="977900" fontAlgn="auto">
                <a:lnSpc>
                  <a:spcPct val="90000"/>
                </a:lnSpc>
                <a:spcAft>
                  <a:spcPct val="35000"/>
                </a:spcAft>
                <a:defRPr/>
              </a:pPr>
              <a:r>
                <a:rPr lang="en-AU" sz="2400" b="1" dirty="0" smtClean="0"/>
                <a:t>Care Element</a:t>
              </a:r>
              <a:endParaRPr lang="en-US" sz="2400" dirty="0"/>
            </a:p>
          </p:txBody>
        </p:sp>
      </p:grpSp>
      <p:sp>
        <p:nvSpPr>
          <p:cNvPr id="72707" name="Title 1"/>
          <p:cNvSpPr>
            <a:spLocks noGrp="1"/>
          </p:cNvSpPr>
          <p:nvPr>
            <p:ph type="title"/>
          </p:nvPr>
        </p:nvSpPr>
        <p:spPr>
          <a:xfrm>
            <a:off x="250638" y="93913"/>
            <a:ext cx="5713412" cy="903287"/>
          </a:xfrm>
        </p:spPr>
        <p:txBody>
          <a:bodyPr/>
          <a:lstStyle/>
          <a:p>
            <a:pPr algn="l"/>
            <a:r>
              <a:rPr lang="en-AU" altLang="en-US" dirty="0" smtClean="0">
                <a:ea typeface="ＭＳ Ｐゴシック" pitchFamily="34" charset="-128"/>
              </a:rPr>
              <a:t>Intervention</a:t>
            </a:r>
          </a:p>
        </p:txBody>
      </p:sp>
      <p:grpSp>
        <p:nvGrpSpPr>
          <p:cNvPr id="72711" name="Group 7"/>
          <p:cNvGrpSpPr>
            <a:grpSpLocks/>
          </p:cNvGrpSpPr>
          <p:nvPr/>
        </p:nvGrpSpPr>
        <p:grpSpPr bwMode="auto">
          <a:xfrm>
            <a:off x="754060" y="2236305"/>
            <a:ext cx="8142290" cy="3535103"/>
            <a:chOff x="627375" y="854794"/>
            <a:chExt cx="3045750" cy="7616088"/>
          </a:xfrm>
        </p:grpSpPr>
        <p:sp>
          <p:nvSpPr>
            <p:cNvPr id="9" name="Rounded Rectangle 8"/>
            <p:cNvSpPr/>
            <p:nvPr/>
          </p:nvSpPr>
          <p:spPr>
            <a:xfrm>
              <a:off x="627375" y="887051"/>
              <a:ext cx="3045750" cy="7583831"/>
            </a:xfrm>
            <a:prstGeom prst="roundRect">
              <a:avLst>
                <a:gd name="adj" fmla="val 10000"/>
              </a:avLst>
            </a:prstGeom>
            <a:ln>
              <a:solidFill>
                <a:schemeClr val="accent5">
                  <a:lumMod val="75000"/>
                </a:schemeClr>
              </a:solidFill>
            </a:ln>
          </p:spPr>
          <p:style>
            <a:lnRef idx="1">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ounded Rectangle 4"/>
            <p:cNvSpPr/>
            <p:nvPr/>
          </p:nvSpPr>
          <p:spPr>
            <a:xfrm>
              <a:off x="685664" y="854794"/>
              <a:ext cx="2987461" cy="661612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156464" tIns="156464" rIns="156464" bIns="156464" spcCol="1270"/>
            <a:lstStyle/>
            <a:p>
              <a:pPr marL="0" lvl="1" defTabSz="977900" fontAlgn="auto">
                <a:lnSpc>
                  <a:spcPct val="90000"/>
                </a:lnSpc>
                <a:spcAft>
                  <a:spcPct val="15000"/>
                </a:spcAft>
                <a:defRPr/>
              </a:pPr>
              <a:r>
                <a:rPr lang="en-AU" sz="2400" b="1" dirty="0"/>
                <a:t>T</a:t>
              </a:r>
              <a:r>
                <a:rPr lang="en-AU" sz="2400" dirty="0"/>
                <a:t>reatment: </a:t>
              </a:r>
              <a:r>
                <a:rPr lang="en-AU" sz="2400" b="1" dirty="0"/>
                <a:t>Glucose (Sugar)</a:t>
              </a:r>
            </a:p>
            <a:p>
              <a:pPr marL="342900" lvl="1" indent="-342900" defTabSz="977900" fontAlgn="auto">
                <a:lnSpc>
                  <a:spcPct val="90000"/>
                </a:lnSpc>
                <a:spcAft>
                  <a:spcPct val="15000"/>
                </a:spcAft>
                <a:buFont typeface="Arial" panose="020B0604020202020204" pitchFamily="34" charset="0"/>
                <a:buChar char="•"/>
                <a:defRPr/>
              </a:pPr>
              <a:r>
                <a:rPr lang="en-AU" sz="2400" dirty="0"/>
                <a:t>Formal venous Blood Glucose Level (BGL) to be sent to laboratory on admission to ED</a:t>
              </a:r>
            </a:p>
            <a:p>
              <a:pPr marL="342900" lvl="1" indent="-342900" defTabSz="977900" fontAlgn="auto">
                <a:lnSpc>
                  <a:spcPct val="90000"/>
                </a:lnSpc>
                <a:spcAft>
                  <a:spcPct val="15000"/>
                </a:spcAft>
                <a:buFont typeface="Arial" panose="020B0604020202020204" pitchFamily="34" charset="0"/>
                <a:buChar char="•"/>
                <a:defRPr/>
              </a:pPr>
              <a:endParaRPr lang="en-AU" sz="1600" dirty="0"/>
            </a:p>
            <a:p>
              <a:pPr marL="342900" lvl="1" indent="-342900" defTabSz="977900" fontAlgn="auto">
                <a:lnSpc>
                  <a:spcPct val="90000"/>
                </a:lnSpc>
                <a:spcAft>
                  <a:spcPct val="15000"/>
                </a:spcAft>
                <a:buFont typeface="Arial" panose="020B0604020202020204" pitchFamily="34" charset="0"/>
                <a:buChar char="•"/>
                <a:defRPr/>
              </a:pPr>
              <a:r>
                <a:rPr lang="en-AU" sz="2400" dirty="0"/>
                <a:t>Record finger prick BGL on admission and monitor finger prick BGL every 6 hours (or greater if elevated)</a:t>
              </a:r>
            </a:p>
            <a:p>
              <a:pPr marL="342900" lvl="1" indent="-342900" defTabSz="977900" fontAlgn="auto">
                <a:lnSpc>
                  <a:spcPct val="90000"/>
                </a:lnSpc>
                <a:spcAft>
                  <a:spcPct val="15000"/>
                </a:spcAft>
                <a:buFont typeface="Arial" panose="020B0604020202020204" pitchFamily="34" charset="0"/>
                <a:buChar char="•"/>
                <a:defRPr/>
              </a:pPr>
              <a:endParaRPr lang="en-AU" sz="1600" dirty="0"/>
            </a:p>
            <a:p>
              <a:pPr marL="342900" lvl="1" indent="-342900" defTabSz="977900" fontAlgn="auto">
                <a:lnSpc>
                  <a:spcPct val="90000"/>
                </a:lnSpc>
                <a:spcAft>
                  <a:spcPct val="15000"/>
                </a:spcAft>
                <a:buFont typeface="Arial" panose="020B0604020202020204" pitchFamily="34" charset="0"/>
                <a:buChar char="•"/>
                <a:defRPr/>
              </a:pPr>
              <a:r>
                <a:rPr lang="en-AU" sz="2400" dirty="0"/>
                <a:t>Administer insulin to all patients with BGL &gt; 10 </a:t>
              </a:r>
              <a:r>
                <a:rPr lang="en-AU" sz="2400" dirty="0" err="1"/>
                <a:t>mMol</a:t>
              </a:r>
              <a:r>
                <a:rPr lang="en-AU" sz="2400" dirty="0"/>
                <a:t>/L within one hour</a:t>
              </a:r>
            </a:p>
          </p:txBody>
        </p:sp>
      </p:grpSp>
      <p:sp>
        <p:nvSpPr>
          <p:cNvPr id="20" name="Rectangle 19"/>
          <p:cNvSpPr/>
          <p:nvPr/>
        </p:nvSpPr>
        <p:spPr>
          <a:xfrm>
            <a:off x="0" y="1196975"/>
            <a:ext cx="9144000" cy="387350"/>
          </a:xfrm>
          <a:prstGeom prst="rect">
            <a:avLst/>
          </a:prstGeom>
          <a:solidFill>
            <a:srgbClr val="CD59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21" name="Rectangle 20"/>
          <p:cNvSpPr/>
          <p:nvPr/>
        </p:nvSpPr>
        <p:spPr>
          <a:xfrm>
            <a:off x="1254642" y="1177742"/>
            <a:ext cx="1477926" cy="4065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5320" y="1128944"/>
            <a:ext cx="950406" cy="523412"/>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9" y="6457950"/>
            <a:ext cx="1170741" cy="408007"/>
          </a:xfrm>
          <a:prstGeom prst="rect">
            <a:avLst/>
          </a:prstGeom>
        </p:spPr>
      </p:pic>
    </p:spTree>
    <p:extLst>
      <p:ext uri="{BB962C8B-B14F-4D97-AF65-F5344CB8AC3E}">
        <p14:creationId xmlns:p14="http://schemas.microsoft.com/office/powerpoint/2010/main" val="3650351172"/>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2025" y="1169351"/>
            <a:ext cx="1999539" cy="53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95943" y="21009"/>
            <a:ext cx="6619875" cy="922338"/>
          </a:xfrm>
        </p:spPr>
        <p:txBody>
          <a:bodyPr/>
          <a:lstStyle/>
          <a:p>
            <a:pPr algn="l"/>
            <a:r>
              <a:rPr lang="en-AU" altLang="en-US" dirty="0" smtClean="0"/>
              <a:t>Background</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92588" y="2738438"/>
            <a:ext cx="962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684213" y="1804988"/>
            <a:ext cx="8229600" cy="650875"/>
          </a:xfrm>
        </p:spPr>
        <p:txBody>
          <a:bodyPr/>
          <a:lstStyle/>
          <a:p>
            <a:pPr marL="0" indent="0">
              <a:buFont typeface="Arial" charset="0"/>
              <a:buNone/>
            </a:pPr>
            <a:r>
              <a:rPr lang="en-AU" altLang="en-US" dirty="0" smtClean="0"/>
              <a:t>In the first days of an acute stroke:</a:t>
            </a:r>
          </a:p>
          <a:p>
            <a:pPr marL="354013" lvl="1" indent="-354013" algn="r">
              <a:buClr>
                <a:srgbClr val="FF0000"/>
              </a:buClr>
              <a:buFont typeface="Wingdings" pitchFamily="2" charset="2"/>
              <a:buNone/>
            </a:pPr>
            <a:endParaRPr lang="en-AU" altLang="en-US" sz="1800" baseline="30000" dirty="0" smtClean="0"/>
          </a:p>
        </p:txBody>
      </p:sp>
      <p:sp>
        <p:nvSpPr>
          <p:cNvPr id="9" name="Oval 8"/>
          <p:cNvSpPr>
            <a:spLocks noChangeArrowheads="1"/>
          </p:cNvSpPr>
          <p:nvPr/>
        </p:nvSpPr>
        <p:spPr bwMode="auto">
          <a:xfrm>
            <a:off x="577850" y="2678113"/>
            <a:ext cx="2027238" cy="1938337"/>
          </a:xfrm>
          <a:prstGeom prst="ellipse">
            <a:avLst/>
          </a:prstGeom>
          <a:noFill/>
          <a:ln w="76200">
            <a:solidFill>
              <a:srgbClr val="77933C"/>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AU" dirty="0">
              <a:latin typeface="+mn-lt"/>
              <a:cs typeface="+mn-cs"/>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1218780" y="2575139"/>
            <a:ext cx="745801" cy="1121439"/>
          </a:xfrm>
          <a:prstGeom prst="rect">
            <a:avLst/>
          </a:prstGeom>
          <a:ln>
            <a:noFill/>
          </a:ln>
          <a:effectLst>
            <a:softEdge rad="112500"/>
          </a:effectLst>
        </p:spPr>
      </p:pic>
      <p:sp>
        <p:nvSpPr>
          <p:cNvPr id="11" name="Rectangle 5"/>
          <p:cNvSpPr>
            <a:spLocks noChangeArrowheads="1"/>
          </p:cNvSpPr>
          <p:nvPr/>
        </p:nvSpPr>
        <p:spPr bwMode="auto">
          <a:xfrm>
            <a:off x="796925" y="3533775"/>
            <a:ext cx="17256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AU" altLang="en-US" sz="1600" b="1" dirty="0">
                <a:latin typeface="Arial" charset="0"/>
                <a:ea typeface="ＭＳ Ｐゴシック" pitchFamily="34" charset="-128"/>
              </a:rPr>
              <a:t>&gt; 37.5°C in </a:t>
            </a:r>
          </a:p>
          <a:p>
            <a:pPr algn="ctr">
              <a:spcBef>
                <a:spcPct val="0"/>
              </a:spcBef>
              <a:buFontTx/>
              <a:buNone/>
            </a:pPr>
            <a:r>
              <a:rPr lang="en-AU" altLang="en-US" sz="1600" b="1" dirty="0">
                <a:latin typeface="Arial" charset="0"/>
                <a:ea typeface="ＭＳ Ｐゴシック" pitchFamily="34" charset="-128"/>
              </a:rPr>
              <a:t>20-50% patients</a:t>
            </a:r>
            <a:r>
              <a:rPr lang="en-AU" altLang="en-US" sz="1600" b="1" baseline="30000" dirty="0">
                <a:latin typeface="Arial" charset="0"/>
                <a:ea typeface="ＭＳ Ｐゴシック" pitchFamily="34" charset="-128"/>
              </a:rPr>
              <a:t>1</a:t>
            </a:r>
            <a:r>
              <a:rPr lang="en-AU" altLang="en-US" sz="1600" b="1" dirty="0">
                <a:latin typeface="Arial" charset="0"/>
                <a:ea typeface="ＭＳ Ｐゴシック" pitchFamily="34" charset="-128"/>
              </a:rPr>
              <a:t> </a:t>
            </a:r>
          </a:p>
        </p:txBody>
      </p:sp>
      <p:sp>
        <p:nvSpPr>
          <p:cNvPr id="12" name="Oval 11"/>
          <p:cNvSpPr>
            <a:spLocks noChangeArrowheads="1"/>
          </p:cNvSpPr>
          <p:nvPr/>
        </p:nvSpPr>
        <p:spPr bwMode="auto">
          <a:xfrm>
            <a:off x="3659188" y="2678113"/>
            <a:ext cx="2027237" cy="1938337"/>
          </a:xfrm>
          <a:prstGeom prst="ellipse">
            <a:avLst/>
          </a:prstGeom>
          <a:noFill/>
          <a:ln w="76200">
            <a:solidFill>
              <a:srgbClr val="77933C"/>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AU" dirty="0">
              <a:latin typeface="+mn-lt"/>
              <a:cs typeface="+mn-cs"/>
            </a:endParaRPr>
          </a:p>
        </p:txBody>
      </p:sp>
      <p:sp>
        <p:nvSpPr>
          <p:cNvPr id="13" name="Rectangle 9"/>
          <p:cNvSpPr>
            <a:spLocks noChangeArrowheads="1"/>
          </p:cNvSpPr>
          <p:nvPr/>
        </p:nvSpPr>
        <p:spPr bwMode="auto">
          <a:xfrm>
            <a:off x="3767138" y="3362325"/>
            <a:ext cx="18764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AU" altLang="en-US" sz="1600" b="1" dirty="0">
                <a:latin typeface="Arial" charset="0"/>
                <a:ea typeface="ＭＳ Ｐゴシック" pitchFamily="34" charset="-128"/>
              </a:rPr>
              <a:t>Up to </a:t>
            </a:r>
          </a:p>
          <a:p>
            <a:pPr algn="ctr">
              <a:spcBef>
                <a:spcPct val="0"/>
              </a:spcBef>
              <a:buFontTx/>
              <a:buNone/>
            </a:pPr>
            <a:r>
              <a:rPr lang="en-AU" altLang="en-US" sz="1600" b="1" dirty="0">
                <a:latin typeface="Arial" charset="0"/>
                <a:ea typeface="ＭＳ Ｐゴシック" pitchFamily="34" charset="-128"/>
              </a:rPr>
              <a:t>68% become hyperglycaemic</a:t>
            </a:r>
            <a:r>
              <a:rPr lang="en-AU" altLang="en-US" sz="1600" b="1" baseline="30000" dirty="0">
                <a:latin typeface="Arial" charset="0"/>
                <a:ea typeface="ＭＳ Ｐゴシック" pitchFamily="34" charset="-128"/>
              </a:rPr>
              <a:t>2</a:t>
            </a:r>
            <a:endParaRPr lang="en-AU" altLang="en-US" sz="1600" b="1" dirty="0">
              <a:latin typeface="Arial" charset="0"/>
              <a:ea typeface="ＭＳ Ｐゴシック" pitchFamily="34" charset="-128"/>
            </a:endParaRPr>
          </a:p>
        </p:txBody>
      </p:sp>
      <p:sp>
        <p:nvSpPr>
          <p:cNvPr id="14" name="Oval 13"/>
          <p:cNvSpPr>
            <a:spLocks noChangeArrowheads="1"/>
          </p:cNvSpPr>
          <p:nvPr/>
        </p:nvSpPr>
        <p:spPr bwMode="auto">
          <a:xfrm>
            <a:off x="6851650" y="2678113"/>
            <a:ext cx="2027238" cy="1938337"/>
          </a:xfrm>
          <a:prstGeom prst="ellipse">
            <a:avLst/>
          </a:prstGeom>
          <a:noFill/>
          <a:ln w="76200">
            <a:solidFill>
              <a:srgbClr val="77933C"/>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en-AU" dirty="0">
              <a:latin typeface="+mn-lt"/>
              <a:cs typeface="+mn-cs"/>
            </a:endParaRPr>
          </a:p>
        </p:txBody>
      </p:sp>
      <p:sp>
        <p:nvSpPr>
          <p:cNvPr id="15" name="Rectangle 12"/>
          <p:cNvSpPr>
            <a:spLocks noChangeArrowheads="1"/>
          </p:cNvSpPr>
          <p:nvPr/>
        </p:nvSpPr>
        <p:spPr bwMode="auto">
          <a:xfrm>
            <a:off x="7232650" y="3540125"/>
            <a:ext cx="12636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AU" altLang="en-US" sz="1600" b="1" dirty="0">
                <a:latin typeface="Arial" charset="0"/>
                <a:ea typeface="ＭＳ Ｐゴシック" pitchFamily="34" charset="-128"/>
              </a:rPr>
              <a:t>37- 78% experience dysphagia</a:t>
            </a:r>
            <a:r>
              <a:rPr lang="en-AU" altLang="en-US" sz="1600" b="1" baseline="30000" dirty="0">
                <a:latin typeface="Arial" charset="0"/>
                <a:ea typeface="ＭＳ Ｐゴシック" pitchFamily="34" charset="-128"/>
              </a:rPr>
              <a:t>3</a:t>
            </a:r>
            <a:r>
              <a:rPr lang="en-AU" altLang="en-US" sz="1600" b="1" dirty="0">
                <a:latin typeface="Arial" charset="0"/>
                <a:ea typeface="ＭＳ Ｐゴシック" pitchFamily="34" charset="-128"/>
              </a:rPr>
              <a:t> </a:t>
            </a: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59465" y="2906878"/>
            <a:ext cx="1077113" cy="717795"/>
          </a:xfrm>
          <a:prstGeom prst="rect">
            <a:avLst/>
          </a:prstGeom>
          <a:ln>
            <a:noFill/>
          </a:ln>
          <a:effectLst>
            <a:softEdge rad="112500"/>
          </a:effectLst>
        </p:spPr>
      </p:pic>
      <p:sp>
        <p:nvSpPr>
          <p:cNvPr id="17" name="Rectangle 14"/>
          <p:cNvSpPr>
            <a:spLocks noChangeArrowheads="1"/>
          </p:cNvSpPr>
          <p:nvPr/>
        </p:nvSpPr>
        <p:spPr bwMode="auto">
          <a:xfrm>
            <a:off x="565150" y="4760913"/>
            <a:ext cx="79311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defRPr>
            </a:lvl1pPr>
            <a:lvl2pPr>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marL="0" lvl="1">
              <a:buSzPct val="100000"/>
            </a:pPr>
            <a:r>
              <a:rPr lang="en-AU" altLang="en-US" sz="2800" b="1" dirty="0"/>
              <a:t>All result in increased morbidity and mortality and enlarged infarct size </a:t>
            </a:r>
          </a:p>
        </p:txBody>
      </p:sp>
      <p:sp>
        <p:nvSpPr>
          <p:cNvPr id="18" name="Rectangle 15"/>
          <p:cNvSpPr>
            <a:spLocks noChangeArrowheads="1"/>
          </p:cNvSpPr>
          <p:nvPr/>
        </p:nvSpPr>
        <p:spPr bwMode="auto">
          <a:xfrm>
            <a:off x="268288" y="6102350"/>
            <a:ext cx="87582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defRPr>
            </a:lvl1pPr>
            <a:lvl2pPr marL="354013" indent="-354013">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fontAlgn="base">
              <a:spcBef>
                <a:spcPct val="20000"/>
              </a:spcBef>
              <a:spcAft>
                <a:spcPct val="0"/>
              </a:spcAft>
              <a:buFont typeface="Arial" charset="0"/>
              <a:buChar char="»"/>
              <a:defRPr sz="2000">
                <a:solidFill>
                  <a:schemeClr val="tx1"/>
                </a:solidFill>
                <a:latin typeface="Calibri" pitchFamily="34" charset="0"/>
              </a:defRPr>
            </a:lvl6pPr>
            <a:lvl7pPr marL="2971800" indent="-228600" defTabSz="457200" fontAlgn="base">
              <a:spcBef>
                <a:spcPct val="20000"/>
              </a:spcBef>
              <a:spcAft>
                <a:spcPct val="0"/>
              </a:spcAft>
              <a:buFont typeface="Arial" charset="0"/>
              <a:buChar char="»"/>
              <a:defRPr sz="2000">
                <a:solidFill>
                  <a:schemeClr val="tx1"/>
                </a:solidFill>
                <a:latin typeface="Calibri" pitchFamily="34" charset="0"/>
              </a:defRPr>
            </a:lvl7pPr>
            <a:lvl8pPr marL="3429000" indent="-228600" defTabSz="457200" fontAlgn="base">
              <a:spcBef>
                <a:spcPct val="20000"/>
              </a:spcBef>
              <a:spcAft>
                <a:spcPct val="0"/>
              </a:spcAft>
              <a:buFont typeface="Arial" charset="0"/>
              <a:buChar char="»"/>
              <a:defRPr sz="2000">
                <a:solidFill>
                  <a:schemeClr val="tx1"/>
                </a:solidFill>
                <a:latin typeface="Calibri" pitchFamily="34" charset="0"/>
              </a:defRPr>
            </a:lvl8pPr>
            <a:lvl9pPr marL="3886200" indent="-228600" defTabSz="457200" fontAlgn="base">
              <a:spcBef>
                <a:spcPct val="20000"/>
              </a:spcBef>
              <a:spcAft>
                <a:spcPct val="0"/>
              </a:spcAft>
              <a:buFont typeface="Arial" charset="0"/>
              <a:buChar char="»"/>
              <a:defRPr sz="2000">
                <a:solidFill>
                  <a:schemeClr val="tx1"/>
                </a:solidFill>
                <a:latin typeface="Calibri" pitchFamily="34" charset="0"/>
              </a:defRPr>
            </a:lvl9pPr>
          </a:lstStyle>
          <a:p>
            <a:pPr lvl="1">
              <a:spcBef>
                <a:spcPct val="0"/>
              </a:spcBef>
              <a:buClr>
                <a:srgbClr val="FF0000"/>
              </a:buClr>
              <a:buFontTx/>
              <a:buNone/>
            </a:pPr>
            <a:r>
              <a:rPr lang="en-AU" altLang="en-US" sz="1400" baseline="30000" dirty="0">
                <a:latin typeface="+mn-lt"/>
                <a:ea typeface="ＭＳ Ｐゴシック" pitchFamily="34" charset="-128"/>
              </a:rPr>
              <a:t>1  </a:t>
            </a:r>
            <a:r>
              <a:rPr lang="en-AU" altLang="en-US" sz="1400" dirty="0">
                <a:latin typeface="+mn-lt"/>
                <a:ea typeface="ＭＳ Ｐゴシック" pitchFamily="34" charset="-128"/>
              </a:rPr>
              <a:t>Azzimondi et al. </a:t>
            </a:r>
            <a:r>
              <a:rPr lang="en-AU" altLang="en-US" sz="1400" i="1" dirty="0">
                <a:latin typeface="+mn-lt"/>
                <a:ea typeface="ＭＳ Ｐゴシック" pitchFamily="34" charset="-128"/>
              </a:rPr>
              <a:t>Stroke</a:t>
            </a:r>
            <a:r>
              <a:rPr lang="en-AU" altLang="en-US" sz="1400" dirty="0">
                <a:latin typeface="+mn-lt"/>
                <a:ea typeface="ＭＳ Ｐゴシック" pitchFamily="34" charset="-128"/>
              </a:rPr>
              <a:t>.1995</a:t>
            </a:r>
          </a:p>
          <a:p>
            <a:pPr lvl="1" eaLnBrk="0" hangingPunct="0">
              <a:spcBef>
                <a:spcPct val="0"/>
              </a:spcBef>
              <a:buFontTx/>
              <a:buNone/>
            </a:pPr>
            <a:r>
              <a:rPr lang="en-AU" altLang="en-US" sz="1400" baseline="30000" dirty="0">
                <a:latin typeface="+mn-lt"/>
                <a:ea typeface="ＭＳ Ｐゴシック" pitchFamily="34" charset="-128"/>
              </a:rPr>
              <a:t>2</a:t>
            </a:r>
            <a:r>
              <a:rPr lang="en-AU" altLang="en-US" sz="1400" dirty="0">
                <a:latin typeface="+mn-lt"/>
                <a:ea typeface="ＭＳ Ｐゴシック" pitchFamily="34" charset="-128"/>
              </a:rPr>
              <a:t> </a:t>
            </a:r>
            <a:r>
              <a:rPr lang="en-AU" altLang="en-US" sz="1400" dirty="0" smtClean="0">
                <a:latin typeface="+mn-lt"/>
                <a:ea typeface="ＭＳ Ｐゴシック" pitchFamily="34" charset="-128"/>
              </a:rPr>
              <a:t>Scott et </a:t>
            </a:r>
            <a:r>
              <a:rPr lang="en-AU" altLang="en-US" sz="1400" dirty="0">
                <a:latin typeface="+mn-lt"/>
                <a:ea typeface="ＭＳ Ｐゴシック" pitchFamily="34" charset="-128"/>
              </a:rPr>
              <a:t>al. </a:t>
            </a:r>
            <a:r>
              <a:rPr lang="en-AU" altLang="en-US" sz="1400" i="1" dirty="0">
                <a:latin typeface="+mn-lt"/>
                <a:ea typeface="ＭＳ Ｐゴシック" pitchFamily="34" charset="-128"/>
              </a:rPr>
              <a:t>Stroke. </a:t>
            </a:r>
            <a:r>
              <a:rPr lang="en-AU" altLang="en-US" sz="1400" dirty="0">
                <a:latin typeface="+mn-lt"/>
                <a:ea typeface="ＭＳ Ｐゴシック" pitchFamily="34" charset="-128"/>
              </a:rPr>
              <a:t>1999</a:t>
            </a:r>
          </a:p>
          <a:p>
            <a:pPr lvl="1" eaLnBrk="0" hangingPunct="0">
              <a:spcBef>
                <a:spcPct val="0"/>
              </a:spcBef>
              <a:buFontTx/>
              <a:buNone/>
            </a:pPr>
            <a:r>
              <a:rPr lang="en-AU" altLang="en-US" sz="1400" baseline="30000" dirty="0">
                <a:latin typeface="+mn-lt"/>
                <a:ea typeface="ＭＳ Ｐゴシック" pitchFamily="34" charset="-128"/>
              </a:rPr>
              <a:t>3  </a:t>
            </a:r>
            <a:r>
              <a:rPr lang="en-AU" altLang="en-US" sz="1400" dirty="0">
                <a:latin typeface="+mn-lt"/>
                <a:ea typeface="ＭＳ Ｐゴシック" pitchFamily="34" charset="-128"/>
              </a:rPr>
              <a:t>Martino et al. </a:t>
            </a:r>
            <a:r>
              <a:rPr lang="en-AU" altLang="en-US" sz="1400" i="1" dirty="0">
                <a:latin typeface="+mn-lt"/>
                <a:ea typeface="ＭＳ Ｐゴシック" pitchFamily="34" charset="-128"/>
              </a:rPr>
              <a:t>Stroke. </a:t>
            </a:r>
            <a:r>
              <a:rPr lang="en-AU" altLang="en-US" sz="1400" dirty="0">
                <a:latin typeface="+mn-lt"/>
                <a:ea typeface="ＭＳ Ｐゴシック" pitchFamily="34" charset="-128"/>
              </a:rPr>
              <a:t>2005</a:t>
            </a:r>
          </a:p>
        </p:txBody>
      </p:sp>
    </p:spTree>
    <p:extLst>
      <p:ext uri="{BB962C8B-B14F-4D97-AF65-F5344CB8AC3E}">
        <p14:creationId xmlns:p14="http://schemas.microsoft.com/office/powerpoint/2010/main" val="186351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70730" y="1645200"/>
            <a:ext cx="5015670" cy="1175293"/>
            <a:chOff x="3548" y="35937"/>
            <a:chExt cx="3045750" cy="1279293"/>
          </a:xfrm>
          <a:solidFill>
            <a:schemeClr val="accent2"/>
          </a:solidFill>
        </p:grpSpPr>
        <p:sp>
          <p:nvSpPr>
            <p:cNvPr id="12" name="Rounded Rectangle 11"/>
            <p:cNvSpPr/>
            <p:nvPr/>
          </p:nvSpPr>
          <p:spPr>
            <a:xfrm>
              <a:off x="3548" y="35937"/>
              <a:ext cx="3045750" cy="1279293"/>
            </a:xfrm>
            <a:prstGeom prst="roundRect">
              <a:avLst>
                <a:gd name="adj" fmla="val 10000"/>
              </a:avLst>
            </a:prstGeom>
            <a:solidFill>
              <a:srgbClr val="31859C"/>
            </a:solidFill>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3" name="Rounded Rectangle 4"/>
            <p:cNvSpPr/>
            <p:nvPr/>
          </p:nvSpPr>
          <p:spPr>
            <a:xfrm>
              <a:off x="3548" y="35937"/>
              <a:ext cx="3045750" cy="852862"/>
            </a:xfrm>
            <a:prstGeom prst="rect">
              <a:avLst/>
            </a:prstGeom>
            <a:noFill/>
          </p:spPr>
          <p:style>
            <a:lnRef idx="0">
              <a:scrgbClr r="0" g="0" b="0"/>
            </a:lnRef>
            <a:fillRef idx="0">
              <a:scrgbClr r="0" g="0" b="0"/>
            </a:fillRef>
            <a:effectRef idx="0">
              <a:scrgbClr r="0" g="0" b="0"/>
            </a:effectRef>
            <a:fontRef idx="minor">
              <a:schemeClr val="lt1"/>
            </a:fontRef>
          </p:style>
          <p:txBody>
            <a:bodyPr lIns="156464" tIns="156464" rIns="156464" bIns="83820" spcCol="1270"/>
            <a:lstStyle/>
            <a:p>
              <a:pPr defTabSz="977900" fontAlgn="auto">
                <a:lnSpc>
                  <a:spcPct val="90000"/>
                </a:lnSpc>
                <a:spcAft>
                  <a:spcPct val="35000"/>
                </a:spcAft>
                <a:defRPr/>
              </a:pPr>
              <a:r>
                <a:rPr lang="en-AU" sz="2400" b="1" dirty="0" smtClean="0"/>
                <a:t>Care Element</a:t>
              </a:r>
              <a:endParaRPr lang="en-US" sz="2400" dirty="0"/>
            </a:p>
          </p:txBody>
        </p:sp>
      </p:grpSp>
      <p:sp>
        <p:nvSpPr>
          <p:cNvPr id="72707" name="Title 1"/>
          <p:cNvSpPr>
            <a:spLocks noGrp="1"/>
          </p:cNvSpPr>
          <p:nvPr>
            <p:ph type="title"/>
          </p:nvPr>
        </p:nvSpPr>
        <p:spPr>
          <a:xfrm>
            <a:off x="250638" y="93913"/>
            <a:ext cx="5713412" cy="903287"/>
          </a:xfrm>
        </p:spPr>
        <p:txBody>
          <a:bodyPr/>
          <a:lstStyle/>
          <a:p>
            <a:pPr algn="l"/>
            <a:r>
              <a:rPr lang="en-AU" altLang="en-US" dirty="0" smtClean="0">
                <a:ea typeface="ＭＳ Ｐゴシック" pitchFamily="34" charset="-128"/>
              </a:rPr>
              <a:t>Intervention</a:t>
            </a:r>
          </a:p>
        </p:txBody>
      </p:sp>
      <p:grpSp>
        <p:nvGrpSpPr>
          <p:cNvPr id="72711" name="Group 7"/>
          <p:cNvGrpSpPr>
            <a:grpSpLocks/>
          </p:cNvGrpSpPr>
          <p:nvPr/>
        </p:nvGrpSpPr>
        <p:grpSpPr bwMode="auto">
          <a:xfrm>
            <a:off x="754060" y="2236306"/>
            <a:ext cx="8142290" cy="3618230"/>
            <a:chOff x="627375" y="854794"/>
            <a:chExt cx="3045750" cy="7616088"/>
          </a:xfrm>
        </p:grpSpPr>
        <p:sp>
          <p:nvSpPr>
            <p:cNvPr id="9" name="Rounded Rectangle 8"/>
            <p:cNvSpPr/>
            <p:nvPr/>
          </p:nvSpPr>
          <p:spPr>
            <a:xfrm>
              <a:off x="627375" y="887051"/>
              <a:ext cx="3045750" cy="7583831"/>
            </a:xfrm>
            <a:prstGeom prst="roundRect">
              <a:avLst>
                <a:gd name="adj" fmla="val 10000"/>
              </a:avLst>
            </a:prstGeom>
            <a:ln>
              <a:solidFill>
                <a:schemeClr val="accent5">
                  <a:lumMod val="75000"/>
                </a:schemeClr>
              </a:solidFill>
            </a:ln>
          </p:spPr>
          <p:style>
            <a:lnRef idx="1">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ounded Rectangle 4"/>
            <p:cNvSpPr/>
            <p:nvPr/>
          </p:nvSpPr>
          <p:spPr>
            <a:xfrm>
              <a:off x="685664" y="854794"/>
              <a:ext cx="2987461" cy="661612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156464" tIns="156464" rIns="156464" bIns="156464" spcCol="1270"/>
            <a:lstStyle/>
            <a:p>
              <a:pPr marL="0" lvl="1" defTabSz="977900" fontAlgn="auto">
                <a:lnSpc>
                  <a:spcPct val="90000"/>
                </a:lnSpc>
                <a:spcAft>
                  <a:spcPct val="15000"/>
                </a:spcAft>
                <a:defRPr/>
              </a:pPr>
              <a:r>
                <a:rPr lang="en-AU" sz="2400" b="1" dirty="0"/>
                <a:t>T</a:t>
              </a:r>
              <a:r>
                <a:rPr lang="en-AU" sz="2400" dirty="0"/>
                <a:t>reatment: </a:t>
              </a:r>
              <a:r>
                <a:rPr lang="en-AU" sz="2400" b="1" dirty="0"/>
                <a:t>Swallowing</a:t>
              </a:r>
            </a:p>
            <a:p>
              <a:pPr marL="342900" lvl="1" indent="-342900" defTabSz="977900" fontAlgn="auto">
                <a:lnSpc>
                  <a:spcPct val="90000"/>
                </a:lnSpc>
                <a:spcAft>
                  <a:spcPct val="15000"/>
                </a:spcAft>
                <a:buFont typeface="Arial" panose="020B0604020202020204" pitchFamily="34" charset="0"/>
                <a:buChar char="•"/>
                <a:defRPr/>
              </a:pPr>
              <a:r>
                <a:rPr lang="en-AU" sz="2400" dirty="0"/>
                <a:t>Patients remain NBM until a swallow screen by non- Speech Pathologist (SP) or swallow assessment by SP performed</a:t>
              </a:r>
            </a:p>
            <a:p>
              <a:pPr marL="342900" lvl="1" indent="-342900" defTabSz="977900" fontAlgn="auto">
                <a:lnSpc>
                  <a:spcPct val="90000"/>
                </a:lnSpc>
                <a:spcAft>
                  <a:spcPct val="15000"/>
                </a:spcAft>
                <a:buFont typeface="Arial" panose="020B0604020202020204" pitchFamily="34" charset="0"/>
                <a:buChar char="•"/>
                <a:defRPr/>
              </a:pPr>
              <a:endParaRPr lang="en-AU" sz="1600" dirty="0"/>
            </a:p>
            <a:p>
              <a:pPr marL="342900" lvl="1" indent="-342900" defTabSz="977900" fontAlgn="auto">
                <a:lnSpc>
                  <a:spcPct val="90000"/>
                </a:lnSpc>
                <a:spcAft>
                  <a:spcPct val="15000"/>
                </a:spcAft>
                <a:buFont typeface="Arial" panose="020B0604020202020204" pitchFamily="34" charset="0"/>
                <a:buChar char="•"/>
                <a:defRPr/>
              </a:pPr>
              <a:r>
                <a:rPr lang="en-AU" sz="2400" dirty="0"/>
                <a:t>No oral food or fluids or meds to be given prior to swallow screen by non-SP or swallow assessment by SP</a:t>
              </a:r>
            </a:p>
            <a:p>
              <a:pPr marL="342900" lvl="1" indent="-342900" defTabSz="977900" fontAlgn="auto">
                <a:lnSpc>
                  <a:spcPct val="90000"/>
                </a:lnSpc>
                <a:spcAft>
                  <a:spcPct val="15000"/>
                </a:spcAft>
                <a:buFont typeface="Arial" panose="020B0604020202020204" pitchFamily="34" charset="0"/>
                <a:buChar char="•"/>
                <a:defRPr/>
              </a:pPr>
              <a:endParaRPr lang="en-AU" sz="1600" dirty="0"/>
            </a:p>
            <a:p>
              <a:pPr marL="342900" lvl="1" indent="-342900" defTabSz="977900" fontAlgn="auto">
                <a:lnSpc>
                  <a:spcPct val="90000"/>
                </a:lnSpc>
                <a:spcAft>
                  <a:spcPct val="15000"/>
                </a:spcAft>
                <a:buFont typeface="Arial" panose="020B0604020202020204" pitchFamily="34" charset="0"/>
                <a:buChar char="•"/>
                <a:defRPr/>
              </a:pPr>
              <a:r>
                <a:rPr lang="en-AU" sz="2400" dirty="0"/>
                <a:t>All patients who fail the screen are assessed by a SP</a:t>
              </a:r>
            </a:p>
          </p:txBody>
        </p:sp>
      </p:grpSp>
      <p:sp>
        <p:nvSpPr>
          <p:cNvPr id="20" name="Rectangle 19"/>
          <p:cNvSpPr/>
          <p:nvPr/>
        </p:nvSpPr>
        <p:spPr>
          <a:xfrm>
            <a:off x="0" y="1196975"/>
            <a:ext cx="9144000" cy="387350"/>
          </a:xfrm>
          <a:prstGeom prst="rect">
            <a:avLst/>
          </a:prstGeom>
          <a:solidFill>
            <a:srgbClr val="CD59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21" name="Rectangle 20"/>
          <p:cNvSpPr/>
          <p:nvPr/>
        </p:nvSpPr>
        <p:spPr>
          <a:xfrm>
            <a:off x="1254642" y="1177742"/>
            <a:ext cx="1477926" cy="4065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5320" y="1128944"/>
            <a:ext cx="950406" cy="523412"/>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9" y="6457950"/>
            <a:ext cx="1170741" cy="408007"/>
          </a:xfrm>
          <a:prstGeom prst="rect">
            <a:avLst/>
          </a:prstGeom>
        </p:spPr>
      </p:pic>
    </p:spTree>
    <p:extLst>
      <p:ext uri="{BB962C8B-B14F-4D97-AF65-F5344CB8AC3E}">
        <p14:creationId xmlns:p14="http://schemas.microsoft.com/office/powerpoint/2010/main" val="632943369"/>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70730" y="1645200"/>
            <a:ext cx="5015670" cy="1175293"/>
            <a:chOff x="3548" y="35937"/>
            <a:chExt cx="3045750" cy="1279293"/>
          </a:xfrm>
          <a:solidFill>
            <a:schemeClr val="accent2"/>
          </a:solidFill>
        </p:grpSpPr>
        <p:sp>
          <p:nvSpPr>
            <p:cNvPr id="12" name="Rounded Rectangle 11"/>
            <p:cNvSpPr/>
            <p:nvPr/>
          </p:nvSpPr>
          <p:spPr>
            <a:xfrm>
              <a:off x="3548" y="35937"/>
              <a:ext cx="3045750" cy="1279293"/>
            </a:xfrm>
            <a:prstGeom prst="roundRect">
              <a:avLst>
                <a:gd name="adj" fmla="val 10000"/>
              </a:avLst>
            </a:prstGeom>
            <a:solidFill>
              <a:srgbClr val="31859C"/>
            </a:solidFill>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3" name="Rounded Rectangle 4"/>
            <p:cNvSpPr/>
            <p:nvPr/>
          </p:nvSpPr>
          <p:spPr>
            <a:xfrm>
              <a:off x="3548" y="35937"/>
              <a:ext cx="3045750" cy="852862"/>
            </a:xfrm>
            <a:prstGeom prst="rect">
              <a:avLst/>
            </a:prstGeom>
            <a:noFill/>
          </p:spPr>
          <p:style>
            <a:lnRef idx="0">
              <a:scrgbClr r="0" g="0" b="0"/>
            </a:lnRef>
            <a:fillRef idx="0">
              <a:scrgbClr r="0" g="0" b="0"/>
            </a:fillRef>
            <a:effectRef idx="0">
              <a:scrgbClr r="0" g="0" b="0"/>
            </a:effectRef>
            <a:fontRef idx="minor">
              <a:schemeClr val="lt1"/>
            </a:fontRef>
          </p:style>
          <p:txBody>
            <a:bodyPr lIns="156464" tIns="156464" rIns="156464" bIns="83820" spcCol="1270"/>
            <a:lstStyle/>
            <a:p>
              <a:pPr defTabSz="977900" fontAlgn="auto">
                <a:lnSpc>
                  <a:spcPct val="90000"/>
                </a:lnSpc>
                <a:spcAft>
                  <a:spcPct val="35000"/>
                </a:spcAft>
                <a:defRPr/>
              </a:pPr>
              <a:r>
                <a:rPr lang="en-AU" sz="2400" b="1" dirty="0" smtClean="0"/>
                <a:t>Care Element</a:t>
              </a:r>
              <a:endParaRPr lang="en-US" sz="2400" dirty="0"/>
            </a:p>
          </p:txBody>
        </p:sp>
      </p:grpSp>
      <p:sp>
        <p:nvSpPr>
          <p:cNvPr id="72707" name="Title 1"/>
          <p:cNvSpPr>
            <a:spLocks noGrp="1"/>
          </p:cNvSpPr>
          <p:nvPr>
            <p:ph type="title"/>
          </p:nvPr>
        </p:nvSpPr>
        <p:spPr>
          <a:xfrm>
            <a:off x="250638" y="93913"/>
            <a:ext cx="5713412" cy="903287"/>
          </a:xfrm>
        </p:spPr>
        <p:txBody>
          <a:bodyPr/>
          <a:lstStyle/>
          <a:p>
            <a:pPr algn="l"/>
            <a:r>
              <a:rPr lang="en-AU" altLang="en-US" dirty="0" smtClean="0">
                <a:ea typeface="ＭＳ Ｐゴシック" pitchFamily="34" charset="-128"/>
              </a:rPr>
              <a:t>Intervention</a:t>
            </a:r>
          </a:p>
        </p:txBody>
      </p:sp>
      <p:grpSp>
        <p:nvGrpSpPr>
          <p:cNvPr id="72711" name="Group 7"/>
          <p:cNvGrpSpPr>
            <a:grpSpLocks/>
          </p:cNvGrpSpPr>
          <p:nvPr/>
        </p:nvGrpSpPr>
        <p:grpSpPr bwMode="auto">
          <a:xfrm>
            <a:off x="754060" y="2236305"/>
            <a:ext cx="8142290" cy="2632578"/>
            <a:chOff x="627375" y="854794"/>
            <a:chExt cx="3045750" cy="7616088"/>
          </a:xfrm>
        </p:grpSpPr>
        <p:sp>
          <p:nvSpPr>
            <p:cNvPr id="9" name="Rounded Rectangle 8"/>
            <p:cNvSpPr/>
            <p:nvPr/>
          </p:nvSpPr>
          <p:spPr>
            <a:xfrm>
              <a:off x="627375" y="887051"/>
              <a:ext cx="3045750" cy="7583831"/>
            </a:xfrm>
            <a:prstGeom prst="roundRect">
              <a:avLst>
                <a:gd name="adj" fmla="val 10000"/>
              </a:avLst>
            </a:prstGeom>
            <a:ln>
              <a:solidFill>
                <a:schemeClr val="accent5">
                  <a:lumMod val="75000"/>
                </a:schemeClr>
              </a:solidFill>
            </a:ln>
          </p:spPr>
          <p:style>
            <a:lnRef idx="1">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ounded Rectangle 4"/>
            <p:cNvSpPr/>
            <p:nvPr/>
          </p:nvSpPr>
          <p:spPr>
            <a:xfrm>
              <a:off x="685664" y="854794"/>
              <a:ext cx="2987461" cy="661612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lIns="156464" tIns="156464" rIns="156464" bIns="156464" spcCol="1270"/>
            <a:lstStyle/>
            <a:p>
              <a:pPr marL="0" lvl="1" defTabSz="977900" fontAlgn="auto">
                <a:lnSpc>
                  <a:spcPct val="90000"/>
                </a:lnSpc>
                <a:spcAft>
                  <a:spcPct val="15000"/>
                </a:spcAft>
                <a:defRPr/>
              </a:pPr>
              <a:r>
                <a:rPr lang="en-AU" sz="2400" b="1" dirty="0"/>
                <a:t>T</a:t>
              </a:r>
              <a:r>
                <a:rPr lang="en-AU" sz="2400" dirty="0"/>
                <a:t>ransfer:</a:t>
              </a:r>
              <a:endParaRPr lang="en-AU" sz="2400" b="1" dirty="0"/>
            </a:p>
            <a:p>
              <a:pPr marL="342900" lvl="1" indent="-342900" defTabSz="977900" fontAlgn="auto">
                <a:lnSpc>
                  <a:spcPct val="90000"/>
                </a:lnSpc>
                <a:spcAft>
                  <a:spcPct val="15000"/>
                </a:spcAft>
                <a:buFont typeface="Arial" panose="020B0604020202020204" pitchFamily="34" charset="0"/>
                <a:buChar char="•"/>
                <a:defRPr/>
              </a:pPr>
              <a:r>
                <a:rPr lang="en-AU" sz="2400" dirty="0"/>
                <a:t>All patients with stroke to be discharged from ED within 4 hours</a:t>
              </a:r>
            </a:p>
            <a:p>
              <a:pPr marL="342900" lvl="1" indent="-342900" defTabSz="977900" fontAlgn="auto">
                <a:lnSpc>
                  <a:spcPct val="90000"/>
                </a:lnSpc>
                <a:spcAft>
                  <a:spcPct val="15000"/>
                </a:spcAft>
                <a:buFont typeface="Arial" panose="020B0604020202020204" pitchFamily="34" charset="0"/>
                <a:buChar char="•"/>
                <a:defRPr/>
              </a:pPr>
              <a:endParaRPr lang="en-AU" sz="1600" dirty="0"/>
            </a:p>
            <a:p>
              <a:pPr marL="342900" lvl="1" indent="-342900" defTabSz="977900" fontAlgn="auto">
                <a:lnSpc>
                  <a:spcPct val="90000"/>
                </a:lnSpc>
                <a:spcAft>
                  <a:spcPct val="15000"/>
                </a:spcAft>
                <a:buFont typeface="Arial" panose="020B0604020202020204" pitchFamily="34" charset="0"/>
                <a:buChar char="•"/>
                <a:defRPr/>
              </a:pPr>
              <a:r>
                <a:rPr lang="en-AU" sz="2400" dirty="0"/>
                <a:t>All patients with stroke to be admitted to the hospital's stroke unit</a:t>
              </a:r>
            </a:p>
          </p:txBody>
        </p:sp>
      </p:grpSp>
      <p:sp>
        <p:nvSpPr>
          <p:cNvPr id="20" name="Rectangle 19"/>
          <p:cNvSpPr/>
          <p:nvPr/>
        </p:nvSpPr>
        <p:spPr>
          <a:xfrm>
            <a:off x="0" y="1196975"/>
            <a:ext cx="9144000" cy="387350"/>
          </a:xfrm>
          <a:prstGeom prst="rect">
            <a:avLst/>
          </a:prstGeom>
          <a:solidFill>
            <a:srgbClr val="CD59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21" name="Rectangle 20"/>
          <p:cNvSpPr/>
          <p:nvPr/>
        </p:nvSpPr>
        <p:spPr>
          <a:xfrm>
            <a:off x="1254642" y="1177742"/>
            <a:ext cx="1477926" cy="4065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5320" y="1128944"/>
            <a:ext cx="950406" cy="523412"/>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9" y="6457950"/>
            <a:ext cx="1170741" cy="408007"/>
          </a:xfrm>
          <a:prstGeom prst="rect">
            <a:avLst/>
          </a:prstGeom>
        </p:spPr>
      </p:pic>
    </p:spTree>
    <p:extLst>
      <p:ext uri="{BB962C8B-B14F-4D97-AF65-F5344CB8AC3E}">
        <p14:creationId xmlns:p14="http://schemas.microsoft.com/office/powerpoint/2010/main" val="1380318004"/>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Title 1"/>
          <p:cNvSpPr>
            <a:spLocks noGrp="1"/>
          </p:cNvSpPr>
          <p:nvPr>
            <p:ph type="title"/>
          </p:nvPr>
        </p:nvSpPr>
        <p:spPr>
          <a:xfrm>
            <a:off x="250638" y="93913"/>
            <a:ext cx="5713412" cy="903287"/>
          </a:xfrm>
        </p:spPr>
        <p:txBody>
          <a:bodyPr/>
          <a:lstStyle/>
          <a:p>
            <a:pPr algn="l"/>
            <a:r>
              <a:rPr lang="en-AU" altLang="en-US" dirty="0" smtClean="0">
                <a:ea typeface="ＭＳ Ｐゴシック" pitchFamily="34" charset="-128"/>
              </a:rPr>
              <a:t>Questions?</a:t>
            </a:r>
          </a:p>
        </p:txBody>
      </p:sp>
      <p:sp>
        <p:nvSpPr>
          <p:cNvPr id="20" name="Rectangle 19"/>
          <p:cNvSpPr/>
          <p:nvPr/>
        </p:nvSpPr>
        <p:spPr>
          <a:xfrm>
            <a:off x="0" y="1196975"/>
            <a:ext cx="9144000" cy="387350"/>
          </a:xfrm>
          <a:prstGeom prst="rect">
            <a:avLst/>
          </a:prstGeom>
          <a:solidFill>
            <a:srgbClr val="CD59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21" name="Rectangle 20"/>
          <p:cNvSpPr/>
          <p:nvPr/>
        </p:nvSpPr>
        <p:spPr>
          <a:xfrm>
            <a:off x="1254642" y="1177742"/>
            <a:ext cx="1477926" cy="4065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5320" y="1128944"/>
            <a:ext cx="950406" cy="523412"/>
          </a:xfrm>
          <a:prstGeom prst="rect">
            <a:avLst/>
          </a:prstGeom>
        </p:spPr>
      </p:pic>
      <p:sp>
        <p:nvSpPr>
          <p:cNvPr id="2" name="Rectangle 1"/>
          <p:cNvSpPr/>
          <p:nvPr/>
        </p:nvSpPr>
        <p:spPr>
          <a:xfrm>
            <a:off x="251079" y="2564904"/>
            <a:ext cx="8641842" cy="1938992"/>
          </a:xfrm>
          <a:prstGeom prst="rect">
            <a:avLst/>
          </a:prstGeom>
        </p:spPr>
        <p:txBody>
          <a:bodyPr wrap="square">
            <a:spAutoFit/>
          </a:bodyPr>
          <a:lstStyle/>
          <a:p>
            <a:pPr algn="ctr"/>
            <a:r>
              <a:rPr lang="en-AU" sz="2400" dirty="0">
                <a:solidFill>
                  <a:schemeClr val="dk1">
                    <a:hueOff val="0"/>
                    <a:satOff val="0"/>
                    <a:lumOff val="0"/>
                    <a:alphaOff val="0"/>
                  </a:schemeClr>
                </a:solidFill>
              </a:rPr>
              <a:t>T</a:t>
            </a:r>
            <a:r>
              <a:rPr lang="en-AU" sz="2400" baseline="30000" dirty="0">
                <a:solidFill>
                  <a:schemeClr val="dk1">
                    <a:hueOff val="0"/>
                    <a:satOff val="0"/>
                    <a:lumOff val="0"/>
                    <a:alphaOff val="0"/>
                  </a:schemeClr>
                </a:solidFill>
              </a:rPr>
              <a:t>3</a:t>
            </a:r>
            <a:r>
              <a:rPr lang="en-AU" sz="2400" dirty="0">
                <a:solidFill>
                  <a:schemeClr val="dk1">
                    <a:hueOff val="0"/>
                    <a:satOff val="0"/>
                    <a:lumOff val="0"/>
                    <a:alphaOff val="0"/>
                  </a:schemeClr>
                </a:solidFill>
              </a:rPr>
              <a:t> </a:t>
            </a:r>
            <a:r>
              <a:rPr lang="en-AU" sz="2400" dirty="0" smtClean="0">
                <a:solidFill>
                  <a:schemeClr val="dk1">
                    <a:hueOff val="0"/>
                    <a:satOff val="0"/>
                    <a:lumOff val="0"/>
                    <a:alphaOff val="0"/>
                  </a:schemeClr>
                </a:solidFill>
              </a:rPr>
              <a:t>NursingResearchInstitute</a:t>
            </a:r>
          </a:p>
          <a:p>
            <a:pPr algn="ctr"/>
            <a:endParaRPr lang="en-AU" sz="2400" dirty="0">
              <a:solidFill>
                <a:schemeClr val="dk1">
                  <a:hueOff val="0"/>
                  <a:satOff val="0"/>
                  <a:lumOff val="0"/>
                  <a:alphaOff val="0"/>
                </a:schemeClr>
              </a:solidFill>
            </a:endParaRPr>
          </a:p>
          <a:p>
            <a:pPr algn="ctr"/>
            <a:r>
              <a:rPr lang="en-AU" sz="2400" dirty="0" smtClean="0">
                <a:solidFill>
                  <a:schemeClr val="dk1">
                    <a:hueOff val="0"/>
                    <a:satOff val="0"/>
                    <a:lumOff val="0"/>
                    <a:alphaOff val="0"/>
                  </a:schemeClr>
                </a:solidFill>
              </a:rPr>
              <a:t>Simeon Dale (Trial Manager)</a:t>
            </a:r>
          </a:p>
          <a:p>
            <a:endParaRPr lang="en-AU" sz="2400" dirty="0">
              <a:solidFill>
                <a:schemeClr val="dk1">
                  <a:hueOff val="0"/>
                  <a:satOff val="0"/>
                  <a:lumOff val="0"/>
                  <a:alphaOff val="0"/>
                </a:schemeClr>
              </a:solidFill>
            </a:endParaRPr>
          </a:p>
          <a:p>
            <a:pPr algn="ctr"/>
            <a:r>
              <a:rPr lang="en-AU" sz="2400" dirty="0" smtClean="0">
                <a:solidFill>
                  <a:schemeClr val="dk1">
                    <a:hueOff val="0"/>
                    <a:satOff val="0"/>
                    <a:lumOff val="0"/>
                    <a:alphaOff val="0"/>
                  </a:schemeClr>
                </a:solidFill>
              </a:rPr>
              <a:t> </a:t>
            </a:r>
            <a:r>
              <a:rPr lang="en-AU" sz="2400" dirty="0" smtClean="0">
                <a:solidFill>
                  <a:schemeClr val="dk1">
                    <a:hueOff val="0"/>
                    <a:satOff val="0"/>
                    <a:lumOff val="0"/>
                    <a:alphaOff val="0"/>
                  </a:schemeClr>
                </a:solidFill>
                <a:hlinkClick r:id="rId4"/>
              </a:rPr>
              <a:t>T3.NRI@acu.edu.au</a:t>
            </a:r>
            <a:r>
              <a:rPr lang="en-AU" sz="2400" dirty="0" smtClean="0">
                <a:solidFill>
                  <a:schemeClr val="dk1">
                    <a:hueOff val="0"/>
                    <a:satOff val="0"/>
                    <a:lumOff val="0"/>
                    <a:alphaOff val="0"/>
                  </a:schemeClr>
                </a:solidFill>
              </a:rPr>
              <a:t> </a:t>
            </a:r>
            <a:endParaRPr lang="en-AU" sz="2400" dirty="0">
              <a:solidFill>
                <a:schemeClr val="dk1">
                  <a:hueOff val="0"/>
                  <a:satOff val="0"/>
                  <a:lumOff val="0"/>
                  <a:alphaOff val="0"/>
                </a:schemeClr>
              </a:solidFill>
            </a:endParaRPr>
          </a:p>
        </p:txBody>
      </p:sp>
    </p:spTree>
    <p:extLst>
      <p:ext uri="{BB962C8B-B14F-4D97-AF65-F5344CB8AC3E}">
        <p14:creationId xmlns:p14="http://schemas.microsoft.com/office/powerpoint/2010/main" val="333127583"/>
      </p:ext>
    </p:extLst>
  </p:cSld>
  <p:clrMapOvr>
    <a:masterClrMapping/>
  </p:clrMapOvr>
  <p:transition spd="slow" advTm="2426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457200" y="1754024"/>
            <a:ext cx="8147050" cy="4537075"/>
          </a:xfrm>
        </p:spPr>
        <p:txBody>
          <a:bodyPr>
            <a:noAutofit/>
          </a:bodyPr>
          <a:lstStyle/>
          <a:p>
            <a:pPr marL="0" indent="0">
              <a:lnSpc>
                <a:spcPct val="90000"/>
              </a:lnSpc>
              <a:buClr>
                <a:srgbClr val="424456"/>
              </a:buClr>
              <a:buNone/>
            </a:pPr>
            <a:r>
              <a:rPr lang="en-US" altLang="en-US" b="1" dirty="0" smtClean="0">
                <a:cs typeface="Times New Roman" pitchFamily="18" charset="0"/>
              </a:rPr>
              <a:t>Fever:</a:t>
            </a:r>
          </a:p>
          <a:p>
            <a:pPr marL="365760" indent="-256032" fontAlgn="auto">
              <a:lnSpc>
                <a:spcPct val="90000"/>
              </a:lnSpc>
              <a:spcAft>
                <a:spcPts val="0"/>
              </a:spcAft>
              <a:buClr>
                <a:srgbClr val="424456"/>
              </a:buClr>
              <a:buFont typeface="Georgia"/>
              <a:buChar char="•"/>
              <a:defRPr/>
            </a:pPr>
            <a:r>
              <a:rPr lang="en-US" altLang="en-US" sz="2800" dirty="0">
                <a:solidFill>
                  <a:prstClr val="black"/>
                </a:solidFill>
                <a:ea typeface="MS PGothic" pitchFamily="34" charset="-128"/>
                <a:cs typeface="Arial" charset="0"/>
              </a:rPr>
              <a:t>Increased cerebral metabolic demands </a:t>
            </a:r>
          </a:p>
          <a:p>
            <a:pPr marL="365760" lvl="1" indent="-256032" fontAlgn="auto">
              <a:lnSpc>
                <a:spcPct val="90000"/>
              </a:lnSpc>
              <a:spcAft>
                <a:spcPts val="0"/>
              </a:spcAft>
              <a:buClr>
                <a:srgbClr val="424456"/>
              </a:buClr>
              <a:buFont typeface="Georgia"/>
              <a:buChar char="•"/>
              <a:defRPr/>
            </a:pPr>
            <a:r>
              <a:rPr lang="en-US" altLang="en-US" dirty="0">
                <a:solidFill>
                  <a:prstClr val="black"/>
                </a:solidFill>
                <a:ea typeface="MS PGothic" pitchFamily="34" charset="-128"/>
                <a:cs typeface="Arial" charset="0"/>
              </a:rPr>
              <a:t>Changes in the blood-brain barrier permeability </a:t>
            </a:r>
          </a:p>
          <a:p>
            <a:pPr marL="365760" lvl="1" indent="-256032" fontAlgn="auto">
              <a:lnSpc>
                <a:spcPct val="90000"/>
              </a:lnSpc>
              <a:spcAft>
                <a:spcPts val="0"/>
              </a:spcAft>
              <a:buClr>
                <a:srgbClr val="424456"/>
              </a:buClr>
              <a:buFont typeface="Georgia"/>
              <a:buChar char="•"/>
              <a:defRPr/>
            </a:pPr>
            <a:r>
              <a:rPr lang="en-US" altLang="en-US" dirty="0">
                <a:solidFill>
                  <a:prstClr val="black"/>
                </a:solidFill>
                <a:ea typeface="MS PGothic" pitchFamily="34" charset="-128"/>
                <a:cs typeface="Arial" charset="0"/>
              </a:rPr>
              <a:t>Acidosis</a:t>
            </a:r>
          </a:p>
          <a:p>
            <a:pPr marL="365760" lvl="1" indent="-256032" fontAlgn="auto">
              <a:lnSpc>
                <a:spcPct val="90000"/>
              </a:lnSpc>
              <a:spcAft>
                <a:spcPts val="0"/>
              </a:spcAft>
              <a:buClr>
                <a:srgbClr val="424456"/>
              </a:buClr>
              <a:buFont typeface="Georgia"/>
              <a:buChar char="•"/>
              <a:defRPr/>
            </a:pPr>
            <a:r>
              <a:rPr lang="en-US" altLang="en-US" dirty="0">
                <a:solidFill>
                  <a:prstClr val="black"/>
                </a:solidFill>
                <a:ea typeface="MS PGothic" pitchFamily="34" charset="-128"/>
                <a:cs typeface="Arial" charset="0"/>
              </a:rPr>
              <a:t>Increased release of excitatory amino </a:t>
            </a:r>
            <a:r>
              <a:rPr lang="en-US" altLang="en-US" dirty="0" smtClean="0">
                <a:solidFill>
                  <a:prstClr val="black"/>
                </a:solidFill>
                <a:ea typeface="MS PGothic" pitchFamily="34" charset="-128"/>
                <a:cs typeface="Arial" charset="0"/>
              </a:rPr>
              <a:t>acids</a:t>
            </a:r>
          </a:p>
          <a:p>
            <a:pPr marL="109728" lvl="1" indent="0" fontAlgn="auto">
              <a:lnSpc>
                <a:spcPct val="90000"/>
              </a:lnSpc>
              <a:spcAft>
                <a:spcPts val="0"/>
              </a:spcAft>
              <a:buClr>
                <a:srgbClr val="424456"/>
              </a:buClr>
              <a:buNone/>
              <a:defRPr/>
            </a:pPr>
            <a:r>
              <a:rPr lang="en-US" altLang="en-US" sz="3200" b="1" dirty="0" err="1" smtClean="0">
                <a:solidFill>
                  <a:prstClr val="black"/>
                </a:solidFill>
                <a:ea typeface="MS PGothic" pitchFamily="34" charset="-128"/>
                <a:cs typeface="Arial" charset="0"/>
              </a:rPr>
              <a:t>Hyperglycaemia</a:t>
            </a:r>
            <a:r>
              <a:rPr lang="en-US" altLang="en-US" sz="3200" b="1" dirty="0" smtClean="0">
                <a:solidFill>
                  <a:prstClr val="black"/>
                </a:solidFill>
                <a:ea typeface="MS PGothic" pitchFamily="34" charset="-128"/>
                <a:cs typeface="Arial" charset="0"/>
              </a:rPr>
              <a:t>:</a:t>
            </a:r>
          </a:p>
          <a:p>
            <a:pPr marL="365760" lvl="1" indent="-256032" fontAlgn="auto">
              <a:lnSpc>
                <a:spcPct val="90000"/>
              </a:lnSpc>
              <a:spcAft>
                <a:spcPts val="0"/>
              </a:spcAft>
              <a:buClr>
                <a:srgbClr val="424456"/>
              </a:buClr>
              <a:buFont typeface="Georgia"/>
              <a:buChar char="•"/>
              <a:defRPr/>
            </a:pPr>
            <a:r>
              <a:rPr lang="en-AU" altLang="en-US" dirty="0">
                <a:solidFill>
                  <a:prstClr val="black"/>
                </a:solidFill>
                <a:ea typeface="MS PGothic" pitchFamily="34" charset="-128"/>
                <a:cs typeface="Arial" charset="0"/>
              </a:rPr>
              <a:t>Toxic to the brain</a:t>
            </a:r>
          </a:p>
          <a:p>
            <a:pPr marL="365760" lvl="1" indent="-256032" fontAlgn="auto">
              <a:lnSpc>
                <a:spcPct val="90000"/>
              </a:lnSpc>
              <a:spcAft>
                <a:spcPts val="0"/>
              </a:spcAft>
              <a:buClr>
                <a:srgbClr val="424456"/>
              </a:buClr>
              <a:buFont typeface="Georgia"/>
              <a:buChar char="•"/>
              <a:defRPr/>
            </a:pPr>
            <a:r>
              <a:rPr lang="en-AU" altLang="en-US" dirty="0">
                <a:solidFill>
                  <a:prstClr val="black"/>
                </a:solidFill>
                <a:ea typeface="MS PGothic" pitchFamily="34" charset="-128"/>
                <a:cs typeface="Arial" charset="0"/>
              </a:rPr>
              <a:t>Insulin </a:t>
            </a:r>
            <a:r>
              <a:rPr lang="en-AU" altLang="en-US" dirty="0" smtClean="0">
                <a:solidFill>
                  <a:prstClr val="black"/>
                </a:solidFill>
                <a:ea typeface="MS PGothic" pitchFamily="34" charset="-128"/>
                <a:cs typeface="Arial" charset="0"/>
              </a:rPr>
              <a:t>deficiency</a:t>
            </a:r>
            <a:endParaRPr lang="en-AU" altLang="en-US" dirty="0">
              <a:solidFill>
                <a:prstClr val="black"/>
              </a:solidFill>
              <a:ea typeface="MS PGothic" pitchFamily="34" charset="-128"/>
              <a:cs typeface="Arial" charset="0"/>
            </a:endParaRPr>
          </a:p>
          <a:p>
            <a:pPr marL="365760" lvl="1" indent="-256032" fontAlgn="auto">
              <a:lnSpc>
                <a:spcPct val="90000"/>
              </a:lnSpc>
              <a:spcAft>
                <a:spcPts val="0"/>
              </a:spcAft>
              <a:buClr>
                <a:srgbClr val="424456"/>
              </a:buClr>
              <a:buFont typeface="Georgia"/>
              <a:buChar char="•"/>
              <a:defRPr/>
            </a:pPr>
            <a:r>
              <a:rPr lang="en-AU" altLang="en-US" dirty="0">
                <a:solidFill>
                  <a:prstClr val="black"/>
                </a:solidFill>
                <a:ea typeface="MS PGothic" pitchFamily="34" charset="-128"/>
                <a:cs typeface="Arial" charset="0"/>
              </a:rPr>
              <a:t>Blood brain barrier disruption</a:t>
            </a:r>
          </a:p>
          <a:p>
            <a:pPr lvl="1" algn="r">
              <a:lnSpc>
                <a:spcPct val="90000"/>
              </a:lnSpc>
              <a:buClr>
                <a:srgbClr val="424456"/>
              </a:buClr>
              <a:buNone/>
            </a:pPr>
            <a:r>
              <a:rPr lang="en-AU" altLang="en-US" sz="1200" dirty="0" smtClean="0"/>
              <a:t>Den </a:t>
            </a:r>
            <a:r>
              <a:rPr lang="en-AU" altLang="en-US" sz="1200" dirty="0" err="1"/>
              <a:t>Hertog</a:t>
            </a:r>
            <a:r>
              <a:rPr lang="en-AU" altLang="en-US" sz="1200" dirty="0"/>
              <a:t> HM, et al</a:t>
            </a:r>
            <a:r>
              <a:rPr lang="en-AU" altLang="en-US" sz="1200" i="1" dirty="0"/>
              <a:t>. </a:t>
            </a:r>
            <a:r>
              <a:rPr lang="en-AU" altLang="en-US" sz="1200" dirty="0" smtClean="0"/>
              <a:t>2011. Clement </a:t>
            </a:r>
            <a:r>
              <a:rPr lang="en-AU" altLang="en-US" sz="1200" dirty="0"/>
              <a:t>et al. 2004</a:t>
            </a:r>
            <a:endParaRPr lang="en-AU" altLang="en-US" sz="1200" dirty="0">
              <a:cs typeface="Times New Roman" pitchFamily="18" charset="0"/>
            </a:endParaRPr>
          </a:p>
          <a:p>
            <a:pPr marL="109728" lvl="1" indent="0" fontAlgn="auto">
              <a:lnSpc>
                <a:spcPct val="90000"/>
              </a:lnSpc>
              <a:spcAft>
                <a:spcPts val="0"/>
              </a:spcAft>
              <a:buClr>
                <a:srgbClr val="424456"/>
              </a:buClr>
              <a:buNone/>
              <a:defRPr/>
            </a:pPr>
            <a:endParaRPr lang="en-US" altLang="en-US" sz="3200" dirty="0">
              <a:solidFill>
                <a:prstClr val="black"/>
              </a:solidFill>
              <a:ea typeface="MS PGothic" pitchFamily="34" charset="-128"/>
              <a:cs typeface="Arial" charset="0"/>
            </a:endParaRPr>
          </a:p>
          <a:p>
            <a:pPr lvl="1" algn="r" eaLnBrk="1" hangingPunct="1">
              <a:lnSpc>
                <a:spcPct val="90000"/>
              </a:lnSpc>
              <a:buClr>
                <a:srgbClr val="424456"/>
              </a:buClr>
              <a:buFont typeface="Georgia" pitchFamily="18" charset="0"/>
              <a:buNone/>
            </a:pPr>
            <a:endParaRPr lang="en-AU" altLang="en-US" sz="1800" dirty="0" smtClean="0"/>
          </a:p>
          <a:p>
            <a:pPr lvl="1" algn="r" eaLnBrk="1" hangingPunct="1">
              <a:lnSpc>
                <a:spcPct val="90000"/>
              </a:lnSpc>
              <a:buClr>
                <a:srgbClr val="424456"/>
              </a:buClr>
              <a:buFont typeface="Georgia" pitchFamily="18" charset="0"/>
              <a:buNone/>
            </a:pPr>
            <a:endParaRPr lang="en-AU" altLang="en-US" sz="1800" dirty="0"/>
          </a:p>
          <a:p>
            <a:pPr lvl="1" algn="r" eaLnBrk="1" hangingPunct="1">
              <a:lnSpc>
                <a:spcPct val="90000"/>
              </a:lnSpc>
              <a:buClr>
                <a:srgbClr val="424456"/>
              </a:buClr>
              <a:buFont typeface="Georgia" pitchFamily="18" charset="0"/>
              <a:buNone/>
            </a:pPr>
            <a:endParaRPr lang="en-AU" altLang="en-US" sz="1800" dirty="0" smtClean="0"/>
          </a:p>
          <a:p>
            <a:pPr lvl="1" algn="r" eaLnBrk="1" hangingPunct="1">
              <a:lnSpc>
                <a:spcPct val="90000"/>
              </a:lnSpc>
              <a:buClr>
                <a:srgbClr val="424456"/>
              </a:buClr>
              <a:buFont typeface="Georgia" pitchFamily="18" charset="0"/>
              <a:buNone/>
            </a:pPr>
            <a:endParaRPr lang="en-AU" altLang="en-US" sz="1800" dirty="0"/>
          </a:p>
          <a:p>
            <a:pPr lvl="1" algn="r" eaLnBrk="1" hangingPunct="1">
              <a:lnSpc>
                <a:spcPct val="90000"/>
              </a:lnSpc>
              <a:buClr>
                <a:srgbClr val="424456"/>
              </a:buClr>
              <a:buFont typeface="Georgia" pitchFamily="18" charset="0"/>
              <a:buNone/>
            </a:pPr>
            <a:endParaRPr lang="en-AU" altLang="en-US" sz="1800" dirty="0" smtClean="0"/>
          </a:p>
          <a:p>
            <a:pPr lvl="1" algn="r" eaLnBrk="1" hangingPunct="1">
              <a:lnSpc>
                <a:spcPct val="90000"/>
              </a:lnSpc>
              <a:buClr>
                <a:srgbClr val="424456"/>
              </a:buClr>
              <a:buFont typeface="Georgia" pitchFamily="18" charset="0"/>
              <a:buNone/>
            </a:pPr>
            <a:endParaRPr lang="en-AU" altLang="en-US" sz="1800" dirty="0"/>
          </a:p>
          <a:p>
            <a:pPr marL="365760" indent="-256032" eaLnBrk="1" fontAlgn="auto" hangingPunct="1">
              <a:spcAft>
                <a:spcPts val="0"/>
              </a:spcAft>
              <a:buClr>
                <a:schemeClr val="accent3"/>
              </a:buClr>
              <a:buFont typeface="Georgia" pitchFamily="18" charset="0"/>
              <a:buNone/>
              <a:defRPr/>
            </a:pPr>
            <a:endParaRPr lang="en-AU" sz="3600" dirty="0" smtClean="0">
              <a:ea typeface="MS PGothic" pitchFamily="34" charset="-12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2025" y="1169351"/>
            <a:ext cx="1999539" cy="53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95943" y="21009"/>
            <a:ext cx="6619875" cy="922338"/>
          </a:xfrm>
        </p:spPr>
        <p:txBody>
          <a:bodyPr/>
          <a:lstStyle/>
          <a:p>
            <a:pPr algn="l"/>
            <a:r>
              <a:rPr lang="en-AU" altLang="en-US" dirty="0" smtClean="0"/>
              <a:t>Mechanism</a:t>
            </a:r>
          </a:p>
        </p:txBody>
      </p:sp>
    </p:spTree>
    <p:extLst>
      <p:ext uri="{BB962C8B-B14F-4D97-AF65-F5344CB8AC3E}">
        <p14:creationId xmlns:p14="http://schemas.microsoft.com/office/powerpoint/2010/main" val="32856262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457200" y="1754024"/>
            <a:ext cx="8147050" cy="4537075"/>
          </a:xfrm>
        </p:spPr>
        <p:txBody>
          <a:bodyPr>
            <a:noAutofit/>
          </a:bodyPr>
          <a:lstStyle/>
          <a:p>
            <a:pPr marL="0" indent="0">
              <a:lnSpc>
                <a:spcPct val="90000"/>
              </a:lnSpc>
              <a:buClr>
                <a:srgbClr val="424456"/>
              </a:buClr>
              <a:buNone/>
            </a:pPr>
            <a:r>
              <a:rPr lang="en-US" altLang="en-US" b="1" dirty="0" smtClean="0">
                <a:cs typeface="Times New Roman" pitchFamily="18" charset="0"/>
              </a:rPr>
              <a:t>Swallowing ability:</a:t>
            </a:r>
          </a:p>
          <a:p>
            <a:pPr>
              <a:buClr>
                <a:srgbClr val="424456"/>
              </a:buClr>
              <a:buFont typeface="Arial" pitchFamily="34" charset="0"/>
              <a:buChar char="•"/>
              <a:defRPr/>
            </a:pPr>
            <a:r>
              <a:rPr lang="en-US" dirty="0">
                <a:cs typeface="Times New Roman" pitchFamily="18" charset="0"/>
              </a:rPr>
              <a:t>Aspiration can lead to:</a:t>
            </a:r>
          </a:p>
          <a:p>
            <a:pPr lvl="1" eaLnBrk="1" hangingPunct="1">
              <a:buClr>
                <a:srgbClr val="424456"/>
              </a:buClr>
              <a:defRPr/>
            </a:pPr>
            <a:r>
              <a:rPr lang="en-US" dirty="0">
                <a:cs typeface="Times New Roman" pitchFamily="18" charset="0"/>
              </a:rPr>
              <a:t>chest infections</a:t>
            </a:r>
          </a:p>
          <a:p>
            <a:pPr lvl="1" eaLnBrk="1" hangingPunct="1">
              <a:buClr>
                <a:srgbClr val="424456"/>
              </a:buClr>
              <a:defRPr/>
            </a:pPr>
            <a:r>
              <a:rPr lang="en-US" dirty="0">
                <a:cs typeface="Times New Roman" pitchFamily="18" charset="0"/>
              </a:rPr>
              <a:t>aspiration pneumonia</a:t>
            </a:r>
          </a:p>
          <a:p>
            <a:pPr lvl="1" eaLnBrk="1" hangingPunct="1">
              <a:buClr>
                <a:srgbClr val="424456"/>
              </a:buClr>
              <a:defRPr/>
            </a:pPr>
            <a:r>
              <a:rPr lang="en-US" dirty="0">
                <a:cs typeface="Times New Roman" pitchFamily="18" charset="0"/>
              </a:rPr>
              <a:t>d</a:t>
            </a:r>
            <a:r>
              <a:rPr lang="en-US" dirty="0" smtClean="0">
                <a:cs typeface="Times New Roman" pitchFamily="18" charset="0"/>
              </a:rPr>
              <a:t>eath</a:t>
            </a:r>
          </a:p>
          <a:p>
            <a:pPr marL="109728" lvl="1" indent="0" fontAlgn="auto">
              <a:lnSpc>
                <a:spcPct val="90000"/>
              </a:lnSpc>
              <a:spcAft>
                <a:spcPts val="0"/>
              </a:spcAft>
              <a:buClr>
                <a:srgbClr val="424456"/>
              </a:buClr>
              <a:buNone/>
              <a:defRPr/>
            </a:pPr>
            <a:endParaRPr lang="en-US" altLang="en-US" sz="3200" dirty="0">
              <a:solidFill>
                <a:prstClr val="black"/>
              </a:solidFill>
              <a:ea typeface="MS PGothic" pitchFamily="34" charset="-128"/>
              <a:cs typeface="Arial" charset="0"/>
            </a:endParaRPr>
          </a:p>
          <a:p>
            <a:pPr lvl="1" algn="r" eaLnBrk="1" hangingPunct="1">
              <a:lnSpc>
                <a:spcPct val="90000"/>
              </a:lnSpc>
              <a:buClr>
                <a:srgbClr val="424456"/>
              </a:buClr>
              <a:buFont typeface="Georgia" pitchFamily="18" charset="0"/>
              <a:buNone/>
            </a:pPr>
            <a:endParaRPr lang="en-AU" altLang="en-US" sz="1800" dirty="0" smtClean="0"/>
          </a:p>
          <a:p>
            <a:pPr lvl="1" algn="r" eaLnBrk="1" hangingPunct="1">
              <a:lnSpc>
                <a:spcPct val="90000"/>
              </a:lnSpc>
              <a:buClr>
                <a:srgbClr val="424456"/>
              </a:buClr>
              <a:buFont typeface="Georgia" pitchFamily="18" charset="0"/>
              <a:buNone/>
            </a:pPr>
            <a:endParaRPr lang="en-AU" altLang="en-US" sz="1800" dirty="0"/>
          </a:p>
          <a:p>
            <a:pPr lvl="1" algn="r" eaLnBrk="1" hangingPunct="1">
              <a:lnSpc>
                <a:spcPct val="90000"/>
              </a:lnSpc>
              <a:buClr>
                <a:srgbClr val="424456"/>
              </a:buClr>
              <a:buFont typeface="Georgia" pitchFamily="18" charset="0"/>
              <a:buNone/>
            </a:pPr>
            <a:endParaRPr lang="en-AU" altLang="en-US" sz="1800" dirty="0" smtClean="0"/>
          </a:p>
          <a:p>
            <a:pPr lvl="1" algn="r" eaLnBrk="1" hangingPunct="1">
              <a:lnSpc>
                <a:spcPct val="90000"/>
              </a:lnSpc>
              <a:buClr>
                <a:srgbClr val="424456"/>
              </a:buClr>
              <a:buFont typeface="Georgia" pitchFamily="18" charset="0"/>
              <a:buNone/>
            </a:pPr>
            <a:endParaRPr lang="en-AU" altLang="en-US" sz="1800" dirty="0"/>
          </a:p>
          <a:p>
            <a:pPr lvl="1" algn="r" eaLnBrk="1" hangingPunct="1">
              <a:lnSpc>
                <a:spcPct val="90000"/>
              </a:lnSpc>
              <a:buClr>
                <a:srgbClr val="424456"/>
              </a:buClr>
              <a:buFont typeface="Georgia" pitchFamily="18" charset="0"/>
              <a:buNone/>
            </a:pPr>
            <a:endParaRPr lang="en-AU" altLang="en-US" sz="1800" dirty="0" smtClean="0"/>
          </a:p>
          <a:p>
            <a:pPr lvl="1" algn="r" eaLnBrk="1" hangingPunct="1">
              <a:lnSpc>
                <a:spcPct val="90000"/>
              </a:lnSpc>
              <a:buClr>
                <a:srgbClr val="424456"/>
              </a:buClr>
              <a:buFont typeface="Georgia" pitchFamily="18" charset="0"/>
              <a:buNone/>
            </a:pPr>
            <a:endParaRPr lang="en-AU" altLang="en-US" sz="1800" dirty="0"/>
          </a:p>
          <a:p>
            <a:pPr marL="365760" indent="-256032" eaLnBrk="1" fontAlgn="auto" hangingPunct="1">
              <a:spcAft>
                <a:spcPts val="0"/>
              </a:spcAft>
              <a:buClr>
                <a:schemeClr val="accent3"/>
              </a:buClr>
              <a:buFont typeface="Georgia" pitchFamily="18" charset="0"/>
              <a:buNone/>
              <a:defRPr/>
            </a:pPr>
            <a:endParaRPr lang="en-AU" sz="3600" dirty="0" smtClean="0">
              <a:ea typeface="MS PGothic" pitchFamily="34" charset="-128"/>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2025" y="1169351"/>
            <a:ext cx="1999539" cy="53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95943" y="21009"/>
            <a:ext cx="6619875" cy="922338"/>
          </a:xfrm>
        </p:spPr>
        <p:txBody>
          <a:bodyPr/>
          <a:lstStyle/>
          <a:p>
            <a:pPr algn="l"/>
            <a:r>
              <a:rPr lang="en-AU" altLang="en-US" dirty="0" smtClean="0"/>
              <a:t>Mechanism</a:t>
            </a:r>
          </a:p>
        </p:txBody>
      </p:sp>
      <p:sp>
        <p:nvSpPr>
          <p:cNvPr id="2" name="TextBox 1"/>
          <p:cNvSpPr txBox="1"/>
          <p:nvPr/>
        </p:nvSpPr>
        <p:spPr>
          <a:xfrm>
            <a:off x="6483026" y="6049238"/>
            <a:ext cx="2361235" cy="276999"/>
          </a:xfrm>
          <a:prstGeom prst="rect">
            <a:avLst/>
          </a:prstGeom>
          <a:noFill/>
        </p:spPr>
        <p:txBody>
          <a:bodyPr wrap="square" rtlCol="0">
            <a:spAutoFit/>
          </a:bodyPr>
          <a:lstStyle/>
          <a:p>
            <a:pPr marL="0" lvl="1"/>
            <a:r>
              <a:rPr lang="en-US" sz="1200" dirty="0"/>
              <a:t>Martino et al </a:t>
            </a:r>
            <a:r>
              <a:rPr lang="en-US" sz="1200" dirty="0" smtClean="0"/>
              <a:t>2005</a:t>
            </a:r>
            <a:endParaRPr lang="en-AU" dirty="0"/>
          </a:p>
        </p:txBody>
      </p:sp>
    </p:spTree>
    <p:extLst>
      <p:ext uri="{BB962C8B-B14F-4D97-AF65-F5344CB8AC3E}">
        <p14:creationId xmlns:p14="http://schemas.microsoft.com/office/powerpoint/2010/main" val="3391547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443431" y="1725763"/>
            <a:ext cx="8229600" cy="4988960"/>
          </a:xfrm>
        </p:spPr>
        <p:txBody>
          <a:bodyPr/>
          <a:lstStyle/>
          <a:p>
            <a:pPr marL="0" indent="0">
              <a:buNone/>
            </a:pPr>
            <a:r>
              <a:rPr lang="en-US" altLang="en-US" dirty="0" smtClean="0">
                <a:cs typeface="Arial" charset="0"/>
              </a:rPr>
              <a:t>Intervention:</a:t>
            </a:r>
          </a:p>
          <a:p>
            <a:pPr marL="0" indent="0">
              <a:buNone/>
            </a:pPr>
            <a:r>
              <a:rPr lang="en-US" altLang="en-US" b="1" dirty="0" smtClean="0">
                <a:cs typeface="Arial" charset="0"/>
              </a:rPr>
              <a:t>- Three clinical protocols (Fess Protocols) to manage</a:t>
            </a:r>
          </a:p>
          <a:p>
            <a:pPr lvl="1"/>
            <a:r>
              <a:rPr lang="en-US" altLang="en-US" b="1" dirty="0" smtClean="0">
                <a:solidFill>
                  <a:srgbClr val="FF0000"/>
                </a:solidFill>
                <a:cs typeface="Arial" charset="0"/>
              </a:rPr>
              <a:t>Fe</a:t>
            </a:r>
            <a:r>
              <a:rPr lang="en-US" altLang="en-US" dirty="0" smtClean="0">
                <a:cs typeface="Arial" charset="0"/>
              </a:rPr>
              <a:t>ver</a:t>
            </a:r>
            <a:endParaRPr lang="en-US" altLang="en-US" dirty="0">
              <a:cs typeface="Arial" charset="0"/>
            </a:endParaRPr>
          </a:p>
          <a:p>
            <a:pPr lvl="1">
              <a:buClr>
                <a:srgbClr val="FF0000"/>
              </a:buClr>
            </a:pPr>
            <a:r>
              <a:rPr lang="en-US" altLang="en-US" dirty="0">
                <a:cs typeface="Arial" charset="0"/>
              </a:rPr>
              <a:t>H</a:t>
            </a:r>
            <a:r>
              <a:rPr lang="en-US" altLang="en-US" dirty="0" smtClean="0">
                <a:cs typeface="Arial" charset="0"/>
              </a:rPr>
              <a:t>yperglycaemia (</a:t>
            </a:r>
            <a:r>
              <a:rPr lang="en-US" altLang="en-US" b="1" dirty="0">
                <a:solidFill>
                  <a:srgbClr val="FF0000"/>
                </a:solidFill>
                <a:cs typeface="Arial" charset="0"/>
              </a:rPr>
              <a:t>S</a:t>
            </a:r>
            <a:r>
              <a:rPr lang="en-US" altLang="en-US" dirty="0" smtClean="0">
                <a:cs typeface="Arial" charset="0"/>
              </a:rPr>
              <a:t>ugar) </a:t>
            </a:r>
          </a:p>
          <a:p>
            <a:pPr lvl="1"/>
            <a:r>
              <a:rPr lang="en-US" altLang="en-US" b="1" dirty="0">
                <a:solidFill>
                  <a:srgbClr val="FF0000"/>
                </a:solidFill>
                <a:cs typeface="Arial" charset="0"/>
              </a:rPr>
              <a:t>S</a:t>
            </a:r>
            <a:r>
              <a:rPr lang="en-US" altLang="en-US" dirty="0" smtClean="0">
                <a:cs typeface="Arial" charset="0"/>
              </a:rPr>
              <a:t>wallowing dysfunction </a:t>
            </a:r>
          </a:p>
          <a:p>
            <a:pPr marL="0" indent="0">
              <a:buNone/>
            </a:pPr>
            <a:r>
              <a:rPr lang="en-US" altLang="en-US" b="1" dirty="0" smtClean="0">
                <a:cs typeface="Arial" charset="0"/>
              </a:rPr>
              <a:t>-</a:t>
            </a:r>
            <a:r>
              <a:rPr lang="en-US" altLang="en-US" dirty="0" smtClean="0">
                <a:cs typeface="Arial" charset="0"/>
              </a:rPr>
              <a:t> </a:t>
            </a:r>
            <a:r>
              <a:rPr lang="en-US" altLang="en-US" b="1" dirty="0" smtClean="0">
                <a:cs typeface="Arial" charset="0"/>
              </a:rPr>
              <a:t>Implementation Strategy: </a:t>
            </a:r>
            <a:r>
              <a:rPr lang="en-US" altLang="en-US" dirty="0" smtClean="0">
                <a:cs typeface="Arial" charset="0"/>
              </a:rPr>
              <a:t>barriers &amp; enablers workshops; interactive education; reminders </a:t>
            </a:r>
            <a:r>
              <a:rPr lang="en-US" altLang="en-US" dirty="0">
                <a:cs typeface="Arial" charset="0"/>
              </a:rPr>
              <a:t>(</a:t>
            </a:r>
            <a:r>
              <a:rPr lang="en-US" altLang="en-US" dirty="0" smtClean="0">
                <a:cs typeface="Arial" charset="0"/>
              </a:rPr>
              <a:t>site support, email and phone contact)</a:t>
            </a:r>
          </a:p>
        </p:txBody>
      </p:sp>
      <p:sp>
        <p:nvSpPr>
          <p:cNvPr id="8" name="TextBox 7"/>
          <p:cNvSpPr txBox="1"/>
          <p:nvPr/>
        </p:nvSpPr>
        <p:spPr>
          <a:xfrm>
            <a:off x="5366512" y="3863278"/>
            <a:ext cx="2423612" cy="523220"/>
          </a:xfrm>
          <a:prstGeom prst="rect">
            <a:avLst/>
          </a:prstGeom>
          <a:noFill/>
          <a:ln>
            <a:solidFill>
              <a:srgbClr val="CD5925"/>
            </a:solidFill>
          </a:ln>
        </p:spPr>
        <p:txBody>
          <a:bodyPr wrap="none" rtlCol="0">
            <a:spAutoFit/>
          </a:bodyPr>
          <a:lstStyle/>
          <a:p>
            <a:r>
              <a:rPr lang="en-AU" sz="2800" b="1" dirty="0" smtClean="0">
                <a:solidFill>
                  <a:srgbClr val="FF0000"/>
                </a:solidFill>
              </a:rPr>
              <a:t>FeSS protocols </a:t>
            </a:r>
            <a:endParaRPr lang="en-AU" sz="2800" b="1" dirty="0">
              <a:solidFill>
                <a:srgbClr val="FF0000"/>
              </a:solidFill>
            </a:endParaRPr>
          </a:p>
        </p:txBody>
      </p:sp>
      <p:sp>
        <p:nvSpPr>
          <p:cNvPr id="5" name="Right Brace 4"/>
          <p:cNvSpPr/>
          <p:nvPr/>
        </p:nvSpPr>
        <p:spPr>
          <a:xfrm>
            <a:off x="4714510" y="3495848"/>
            <a:ext cx="463138" cy="1448789"/>
          </a:xfrm>
          <a:prstGeom prst="rightBrace">
            <a:avLst/>
          </a:pr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AU"/>
          </a:p>
        </p:txBody>
      </p:sp>
      <p:sp>
        <p:nvSpPr>
          <p:cNvPr id="9" name="Title 1"/>
          <p:cNvSpPr txBox="1">
            <a:spLocks/>
          </p:cNvSpPr>
          <p:nvPr/>
        </p:nvSpPr>
        <p:spPr bwMode="auto">
          <a:xfrm>
            <a:off x="195943" y="11879"/>
            <a:ext cx="7202384" cy="115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a:r>
              <a:rPr lang="en-AU" altLang="en-US" b="1" dirty="0" smtClean="0"/>
              <a:t>Background: QASC Trial</a:t>
            </a:r>
            <a:endParaRPr lang="en-AU" altLang="en-US" sz="3000" b="1" dirty="0" smtClean="0"/>
          </a:p>
        </p:txBody>
      </p:sp>
      <p:sp>
        <p:nvSpPr>
          <p:cNvPr id="3" name="Rectangle 2"/>
          <p:cNvSpPr/>
          <p:nvPr/>
        </p:nvSpPr>
        <p:spPr>
          <a:xfrm>
            <a:off x="961901" y="1169855"/>
            <a:ext cx="1983180" cy="5559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13" name="Picture 5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8397" y="1199735"/>
            <a:ext cx="1866684" cy="49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68868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74170" y="3644906"/>
            <a:ext cx="5723906" cy="793022"/>
            <a:chOff x="1890519" y="495"/>
            <a:chExt cx="2943041" cy="2790698"/>
          </a:xfrm>
          <a:noFill/>
        </p:grpSpPr>
        <p:sp>
          <p:nvSpPr>
            <p:cNvPr id="28" name="Rounded Rectangle 27"/>
            <p:cNvSpPr/>
            <p:nvPr/>
          </p:nvSpPr>
          <p:spPr>
            <a:xfrm>
              <a:off x="1890519" y="495"/>
              <a:ext cx="2943041" cy="2790698"/>
            </a:xfrm>
            <a:prstGeom prst="roundRect">
              <a:avLst>
                <a:gd name="adj" fmla="val 10000"/>
              </a:avLst>
            </a:prstGeom>
            <a:solidFill>
              <a:schemeClr val="accent1">
                <a:lumMod val="40000"/>
                <a:lumOff val="60000"/>
              </a:schemeClr>
            </a:solidFill>
            <a:ln>
              <a:solidFill>
                <a:schemeClr val="tx2"/>
              </a:solidFill>
            </a:ln>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9" name="Rounded Rectangle 6"/>
            <p:cNvSpPr/>
            <p:nvPr/>
          </p:nvSpPr>
          <p:spPr>
            <a:xfrm>
              <a:off x="1944178" y="66590"/>
              <a:ext cx="2823287" cy="272460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lvl="0" defTabSz="844550" rtl="0">
                <a:lnSpc>
                  <a:spcPct val="90000"/>
                </a:lnSpc>
                <a:spcBef>
                  <a:spcPct val="0"/>
                </a:spcBef>
                <a:spcAft>
                  <a:spcPct val="35000"/>
                </a:spcAft>
              </a:pPr>
              <a:r>
                <a:rPr lang="en-AU" sz="2300" kern="1200" dirty="0" smtClean="0"/>
                <a:t>In first 72 hours of stroke unit admission, lower mean of:</a:t>
              </a:r>
              <a:endParaRPr lang="en-AU" sz="2300" kern="1200" dirty="0"/>
            </a:p>
          </p:txBody>
        </p:sp>
      </p:grpSp>
      <p:grpSp>
        <p:nvGrpSpPr>
          <p:cNvPr id="13" name="Group 12"/>
          <p:cNvGrpSpPr/>
          <p:nvPr/>
        </p:nvGrpSpPr>
        <p:grpSpPr>
          <a:xfrm>
            <a:off x="5687396" y="3423790"/>
            <a:ext cx="3392609" cy="562455"/>
            <a:chOff x="1878083" y="2704927"/>
            <a:chExt cx="1596319" cy="2256662"/>
          </a:xfrm>
        </p:grpSpPr>
        <p:sp>
          <p:nvSpPr>
            <p:cNvPr id="26" name="Rounded Rectangle 25"/>
            <p:cNvSpPr/>
            <p:nvPr/>
          </p:nvSpPr>
          <p:spPr>
            <a:xfrm>
              <a:off x="1878083" y="2704927"/>
              <a:ext cx="1596319" cy="2256662"/>
            </a:xfrm>
            <a:prstGeom prst="roundRect">
              <a:avLst>
                <a:gd name="adj" fmla="val 10000"/>
              </a:avLst>
            </a:prstGeom>
            <a:solidFill>
              <a:schemeClr val="tx2"/>
            </a:solidFill>
            <a:ln>
              <a:solidFill>
                <a:schemeClr val="tx2"/>
              </a:solidFill>
            </a:ln>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7" name="Rounded Rectangle 8"/>
            <p:cNvSpPr/>
            <p:nvPr/>
          </p:nvSpPr>
          <p:spPr>
            <a:xfrm>
              <a:off x="1878711" y="2746465"/>
              <a:ext cx="1595691" cy="217359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defTabSz="800100" rtl="0">
                <a:lnSpc>
                  <a:spcPct val="90000"/>
                </a:lnSpc>
                <a:spcBef>
                  <a:spcPct val="0"/>
                </a:spcBef>
                <a:spcAft>
                  <a:spcPct val="35000"/>
                </a:spcAft>
              </a:pPr>
              <a:r>
                <a:rPr lang="en-AU" sz="2400" b="1" dirty="0">
                  <a:solidFill>
                    <a:schemeClr val="bg1"/>
                  </a:solidFill>
                </a:rPr>
                <a:t>T</a:t>
              </a:r>
              <a:r>
                <a:rPr lang="en-AU" sz="2400" b="1" kern="1200" dirty="0" smtClean="0">
                  <a:solidFill>
                    <a:schemeClr val="bg1"/>
                  </a:solidFill>
                </a:rPr>
                <a:t>emperature </a:t>
              </a:r>
              <a:r>
                <a:rPr lang="en-AU" sz="2400" kern="1200" dirty="0" smtClean="0">
                  <a:solidFill>
                    <a:schemeClr val="accent2">
                      <a:lumMod val="60000"/>
                      <a:lumOff val="40000"/>
                    </a:schemeClr>
                  </a:solidFill>
                </a:rPr>
                <a:t>(p=0.001)</a:t>
              </a:r>
              <a:endParaRPr lang="en-AU" sz="2400" kern="1200" dirty="0">
                <a:solidFill>
                  <a:schemeClr val="accent2">
                    <a:lumMod val="60000"/>
                    <a:lumOff val="40000"/>
                  </a:schemeClr>
                </a:solidFill>
              </a:endParaRPr>
            </a:p>
          </p:txBody>
        </p:sp>
      </p:grpSp>
      <p:grpSp>
        <p:nvGrpSpPr>
          <p:cNvPr id="14" name="Group 13"/>
          <p:cNvGrpSpPr/>
          <p:nvPr/>
        </p:nvGrpSpPr>
        <p:grpSpPr>
          <a:xfrm>
            <a:off x="5689019" y="4055352"/>
            <a:ext cx="3390989" cy="551075"/>
            <a:chOff x="3445610" y="2704927"/>
            <a:chExt cx="1387950" cy="2256662"/>
          </a:xfrm>
          <a:solidFill>
            <a:schemeClr val="tx2"/>
          </a:solidFill>
        </p:grpSpPr>
        <p:sp>
          <p:nvSpPr>
            <p:cNvPr id="24" name="Rounded Rectangle 23"/>
            <p:cNvSpPr/>
            <p:nvPr/>
          </p:nvSpPr>
          <p:spPr>
            <a:xfrm>
              <a:off x="3445610" y="2704927"/>
              <a:ext cx="1387950" cy="2256662"/>
            </a:xfrm>
            <a:prstGeom prst="roundRect">
              <a:avLst>
                <a:gd name="adj" fmla="val 10000"/>
              </a:avLst>
            </a:prstGeom>
            <a:grpFill/>
            <a:ln>
              <a:solidFill>
                <a:schemeClr val="tx2"/>
              </a:solidFill>
            </a:ln>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5" name="Rounded Rectangle 10"/>
            <p:cNvSpPr/>
            <p:nvPr/>
          </p:nvSpPr>
          <p:spPr>
            <a:xfrm>
              <a:off x="3456922" y="2746464"/>
              <a:ext cx="1335101" cy="2173588"/>
            </a:xfrm>
            <a:prstGeom prst="rect">
              <a:avLst/>
            </a:prstGeom>
            <a:grpFill/>
            <a:ln>
              <a:solidFill>
                <a:schemeClr val="tx2"/>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defTabSz="800100" rtl="0">
                <a:lnSpc>
                  <a:spcPct val="90000"/>
                </a:lnSpc>
                <a:spcBef>
                  <a:spcPct val="0"/>
                </a:spcBef>
                <a:spcAft>
                  <a:spcPct val="35000"/>
                </a:spcAft>
              </a:pPr>
              <a:r>
                <a:rPr lang="en-AU" sz="2400" b="1" dirty="0">
                  <a:solidFill>
                    <a:schemeClr val="bg1"/>
                  </a:solidFill>
                </a:rPr>
                <a:t>B</a:t>
              </a:r>
              <a:r>
                <a:rPr lang="en-AU" sz="2400" b="1" kern="1200" dirty="0" smtClean="0">
                  <a:solidFill>
                    <a:schemeClr val="bg1"/>
                  </a:solidFill>
                </a:rPr>
                <a:t>lood glucose </a:t>
              </a:r>
              <a:r>
                <a:rPr lang="en-AU" sz="2400" kern="1200" dirty="0" smtClean="0">
                  <a:solidFill>
                    <a:schemeClr val="accent2">
                      <a:lumMod val="60000"/>
                      <a:lumOff val="40000"/>
                    </a:schemeClr>
                  </a:solidFill>
                </a:rPr>
                <a:t>(p=0.02)</a:t>
              </a:r>
              <a:endParaRPr lang="en-AU" sz="2400" kern="1200" dirty="0">
                <a:solidFill>
                  <a:schemeClr val="accent2">
                    <a:lumMod val="60000"/>
                    <a:lumOff val="40000"/>
                  </a:schemeClr>
                </a:solidFill>
              </a:endParaRPr>
            </a:p>
          </p:txBody>
        </p:sp>
      </p:grpSp>
      <p:grpSp>
        <p:nvGrpSpPr>
          <p:cNvPr id="15" name="Group 14"/>
          <p:cNvGrpSpPr/>
          <p:nvPr/>
        </p:nvGrpSpPr>
        <p:grpSpPr>
          <a:xfrm>
            <a:off x="174171" y="4943692"/>
            <a:ext cx="5723906" cy="711339"/>
            <a:chOff x="4928041" y="495"/>
            <a:chExt cx="1561949" cy="2256662"/>
          </a:xfrm>
          <a:noFill/>
        </p:grpSpPr>
        <p:sp>
          <p:nvSpPr>
            <p:cNvPr id="22" name="Rounded Rectangle 21"/>
            <p:cNvSpPr/>
            <p:nvPr/>
          </p:nvSpPr>
          <p:spPr>
            <a:xfrm>
              <a:off x="4928041" y="495"/>
              <a:ext cx="1561949" cy="2256662"/>
            </a:xfrm>
            <a:prstGeom prst="roundRect">
              <a:avLst>
                <a:gd name="adj" fmla="val 10000"/>
              </a:avLst>
            </a:prstGeom>
            <a:solidFill>
              <a:schemeClr val="accent1">
                <a:lumMod val="40000"/>
                <a:lumOff val="60000"/>
              </a:schemeClr>
            </a:solidFill>
            <a:ln>
              <a:solidFill>
                <a:schemeClr val="tx2"/>
              </a:solidFill>
            </a:ln>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3" name="Rounded Rectangle 12"/>
            <p:cNvSpPr/>
            <p:nvPr/>
          </p:nvSpPr>
          <p:spPr>
            <a:xfrm>
              <a:off x="4956519" y="42031"/>
              <a:ext cx="1491934" cy="2173589"/>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lvl="0" defTabSz="844550" rtl="0">
                <a:lnSpc>
                  <a:spcPct val="90000"/>
                </a:lnSpc>
                <a:spcBef>
                  <a:spcPct val="0"/>
                </a:spcBef>
                <a:spcAft>
                  <a:spcPct val="35000"/>
                </a:spcAft>
              </a:pPr>
              <a:r>
                <a:rPr lang="en-AU" sz="2300" kern="1200" dirty="0" smtClean="0"/>
                <a:t>Within 24 hours of stroke unit admission: </a:t>
              </a:r>
              <a:endParaRPr lang="en-AU" sz="2300" kern="1200" dirty="0"/>
            </a:p>
          </p:txBody>
        </p:sp>
      </p:grpSp>
      <p:grpSp>
        <p:nvGrpSpPr>
          <p:cNvPr id="16" name="Group 15"/>
          <p:cNvGrpSpPr/>
          <p:nvPr/>
        </p:nvGrpSpPr>
        <p:grpSpPr>
          <a:xfrm>
            <a:off x="5687396" y="4841689"/>
            <a:ext cx="3392610" cy="872717"/>
            <a:chOff x="5071814" y="2704927"/>
            <a:chExt cx="1390594" cy="2256662"/>
          </a:xfrm>
        </p:grpSpPr>
        <p:sp>
          <p:nvSpPr>
            <p:cNvPr id="20" name="Rounded Rectangle 19"/>
            <p:cNvSpPr/>
            <p:nvPr/>
          </p:nvSpPr>
          <p:spPr>
            <a:xfrm>
              <a:off x="5071814" y="2704927"/>
              <a:ext cx="1390594" cy="2256662"/>
            </a:xfrm>
            <a:prstGeom prst="roundRect">
              <a:avLst>
                <a:gd name="adj" fmla="val 10000"/>
              </a:avLst>
            </a:prstGeom>
            <a:solidFill>
              <a:schemeClr val="tx2"/>
            </a:solidFill>
            <a:ln>
              <a:solidFill>
                <a:schemeClr val="tx2"/>
              </a:solidFill>
            </a:ln>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Rounded Rectangle 14"/>
            <p:cNvSpPr/>
            <p:nvPr/>
          </p:nvSpPr>
          <p:spPr>
            <a:xfrm>
              <a:off x="5110324" y="2746465"/>
              <a:ext cx="1352084" cy="2173588"/>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68580" rIns="68580" bIns="68580" numCol="1" spcCol="1270" anchor="ctr" anchorCtr="0">
              <a:noAutofit/>
            </a:bodyPr>
            <a:lstStyle/>
            <a:p>
              <a:pPr lvl="0" defTabSz="800100" rtl="0">
                <a:lnSpc>
                  <a:spcPct val="90000"/>
                </a:lnSpc>
                <a:spcBef>
                  <a:spcPct val="0"/>
                </a:spcBef>
                <a:spcAft>
                  <a:spcPct val="35000"/>
                </a:spcAft>
              </a:pPr>
              <a:r>
                <a:rPr lang="en-AU" sz="2400" b="1" dirty="0">
                  <a:solidFill>
                    <a:schemeClr val="bg1"/>
                  </a:solidFill>
                </a:rPr>
                <a:t>I</a:t>
              </a:r>
              <a:r>
                <a:rPr lang="en-AU" sz="2400" b="1" kern="1200" dirty="0" smtClean="0">
                  <a:solidFill>
                    <a:schemeClr val="bg1"/>
                  </a:solidFill>
                </a:rPr>
                <a:t>mproved swallow screening </a:t>
              </a:r>
              <a:r>
                <a:rPr lang="en-AU" sz="2400" kern="1200" dirty="0" smtClean="0">
                  <a:solidFill>
                    <a:schemeClr val="accent2">
                      <a:lumMod val="60000"/>
                      <a:lumOff val="40000"/>
                    </a:schemeClr>
                  </a:solidFill>
                </a:rPr>
                <a:t>(p=&lt;0.001)</a:t>
              </a:r>
              <a:endParaRPr lang="en-AU" sz="2400" kern="1200" dirty="0">
                <a:solidFill>
                  <a:schemeClr val="accent2">
                    <a:lumMod val="60000"/>
                    <a:lumOff val="40000"/>
                  </a:schemeClr>
                </a:solidFill>
              </a:endParaRPr>
            </a:p>
          </p:txBody>
        </p:sp>
      </p:grpSp>
      <p:grpSp>
        <p:nvGrpSpPr>
          <p:cNvPr id="17" name="Group 16"/>
          <p:cNvGrpSpPr/>
          <p:nvPr/>
        </p:nvGrpSpPr>
        <p:grpSpPr>
          <a:xfrm>
            <a:off x="174170" y="5915506"/>
            <a:ext cx="8905838" cy="618498"/>
            <a:chOff x="6655683" y="10658792"/>
            <a:chExt cx="2210661" cy="1581867"/>
          </a:xfrm>
          <a:noFill/>
        </p:grpSpPr>
        <p:sp>
          <p:nvSpPr>
            <p:cNvPr id="18" name="Rounded Rectangle 17"/>
            <p:cNvSpPr/>
            <p:nvPr/>
          </p:nvSpPr>
          <p:spPr>
            <a:xfrm>
              <a:off x="6655683" y="10666830"/>
              <a:ext cx="2210661" cy="1573825"/>
            </a:xfrm>
            <a:prstGeom prst="roundRect">
              <a:avLst>
                <a:gd name="adj" fmla="val 10000"/>
              </a:avLst>
            </a:prstGeom>
            <a:solidFill>
              <a:schemeClr val="accent1">
                <a:lumMod val="40000"/>
                <a:lumOff val="60000"/>
              </a:schemeClr>
            </a:solidFill>
            <a:ln>
              <a:solidFill>
                <a:schemeClr val="tx2"/>
              </a:solidFill>
            </a:ln>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Rounded Rectangle 16"/>
            <p:cNvSpPr/>
            <p:nvPr/>
          </p:nvSpPr>
          <p:spPr>
            <a:xfrm>
              <a:off x="6673201" y="10658792"/>
              <a:ext cx="2183839" cy="1581867"/>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lvl="0" defTabSz="844550">
                <a:lnSpc>
                  <a:spcPct val="90000"/>
                </a:lnSpc>
                <a:spcAft>
                  <a:spcPct val="35000"/>
                </a:spcAft>
              </a:pPr>
              <a:r>
                <a:rPr lang="en-AU" sz="2300" kern="1200" dirty="0" smtClean="0"/>
                <a:t>Decreased length of stay by two days (13.7 days vs 11.3 </a:t>
              </a:r>
              <a:r>
                <a:rPr lang="en-AU" sz="2300" dirty="0"/>
                <a:t>days; </a:t>
              </a:r>
              <a:r>
                <a:rPr lang="en-AU" sz="2300" dirty="0" smtClean="0"/>
                <a:t>p&gt;0.144)</a:t>
              </a:r>
              <a:endParaRPr lang="en-AU" sz="2300" kern="1200" dirty="0"/>
            </a:p>
          </p:txBody>
        </p:sp>
      </p:grpSp>
      <p:grpSp>
        <p:nvGrpSpPr>
          <p:cNvPr id="35" name="Group 34"/>
          <p:cNvGrpSpPr/>
          <p:nvPr/>
        </p:nvGrpSpPr>
        <p:grpSpPr>
          <a:xfrm>
            <a:off x="154706" y="2327567"/>
            <a:ext cx="8905837" cy="897028"/>
            <a:chOff x="-591115" y="417259"/>
            <a:chExt cx="8962997" cy="2201041"/>
          </a:xfrm>
          <a:noFill/>
        </p:grpSpPr>
        <p:sp>
          <p:nvSpPr>
            <p:cNvPr id="36" name="Rounded Rectangle 35"/>
            <p:cNvSpPr/>
            <p:nvPr/>
          </p:nvSpPr>
          <p:spPr>
            <a:xfrm>
              <a:off x="-591115" y="417259"/>
              <a:ext cx="8962995" cy="2201041"/>
            </a:xfrm>
            <a:prstGeom prst="roundRect">
              <a:avLst>
                <a:gd name="adj" fmla="val 10000"/>
              </a:avLst>
            </a:prstGeom>
            <a:solidFill>
              <a:schemeClr val="accent1">
                <a:lumMod val="40000"/>
                <a:lumOff val="60000"/>
              </a:schemeClr>
            </a:solidFill>
            <a:ln w="28575">
              <a:solidFill>
                <a:schemeClr val="tx2"/>
              </a:solidFill>
            </a:ln>
          </p:spPr>
          <p:style>
            <a:lnRef idx="2">
              <a:schemeClr val="accent6">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7" name="Rounded Rectangle 4"/>
            <p:cNvSpPr/>
            <p:nvPr/>
          </p:nvSpPr>
          <p:spPr>
            <a:xfrm>
              <a:off x="-519789" y="592066"/>
              <a:ext cx="8891671" cy="2026234"/>
            </a:xfrm>
            <a:prstGeom prst="rect">
              <a:avLst/>
            </a:prstGeom>
            <a:grpFill/>
            <a:ln w="28575"/>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lvl="0" defTabSz="844550" rtl="0">
                <a:lnSpc>
                  <a:spcPct val="90000"/>
                </a:lnSpc>
                <a:spcBef>
                  <a:spcPct val="0"/>
                </a:spcBef>
                <a:spcAft>
                  <a:spcPct val="35000"/>
                </a:spcAft>
              </a:pPr>
              <a:r>
                <a:rPr lang="en-AU" sz="2300" kern="1200" dirty="0" smtClean="0"/>
                <a:t>15.7 % more likely to be </a:t>
              </a:r>
              <a:r>
                <a:rPr lang="en-AU" sz="2300" b="1" kern="1200" dirty="0" smtClean="0"/>
                <a:t>alive and independent </a:t>
              </a:r>
              <a:r>
                <a:rPr lang="en-AU" sz="2300" kern="1200" dirty="0" smtClean="0"/>
                <a:t>90 days post-stroke </a:t>
              </a:r>
              <a:r>
                <a:rPr lang="en-AU" sz="2300" kern="1200" dirty="0" smtClean="0">
                  <a:solidFill>
                    <a:schemeClr val="accent2"/>
                  </a:solidFill>
                </a:rPr>
                <a:t>(p=0.002; </a:t>
              </a:r>
              <a:r>
                <a:rPr lang="en-AU" sz="2300" kern="1200" dirty="0" err="1" smtClean="0">
                  <a:solidFill>
                    <a:schemeClr val="accent2"/>
                  </a:solidFill>
                </a:rPr>
                <a:t>mRS</a:t>
              </a:r>
              <a:r>
                <a:rPr lang="en-AU" sz="2300" kern="1200" dirty="0" smtClean="0">
                  <a:solidFill>
                    <a:schemeClr val="accent2"/>
                  </a:solidFill>
                </a:rPr>
                <a:t>)</a:t>
              </a:r>
              <a:endParaRPr lang="en-AU" sz="2300" kern="1200" dirty="0">
                <a:solidFill>
                  <a:schemeClr val="accent2"/>
                </a:solidFill>
              </a:endParaRPr>
            </a:p>
          </p:txBody>
        </p:sp>
      </p:grpSp>
      <p:sp>
        <p:nvSpPr>
          <p:cNvPr id="31" name="Title 1"/>
          <p:cNvSpPr txBox="1">
            <a:spLocks/>
          </p:cNvSpPr>
          <p:nvPr/>
        </p:nvSpPr>
        <p:spPr bwMode="auto">
          <a:xfrm>
            <a:off x="195943" y="11879"/>
            <a:ext cx="7202384" cy="115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a:r>
              <a:rPr lang="en-AU" altLang="en-US" b="1" dirty="0" smtClean="0"/>
              <a:t>Background: QASC Trial</a:t>
            </a:r>
            <a:endParaRPr lang="en-AU" altLang="en-US" sz="3000" b="1" dirty="0" smtClean="0"/>
          </a:p>
        </p:txBody>
      </p:sp>
      <p:sp>
        <p:nvSpPr>
          <p:cNvPr id="39" name="Rectangle 38"/>
          <p:cNvSpPr/>
          <p:nvPr/>
        </p:nvSpPr>
        <p:spPr>
          <a:xfrm>
            <a:off x="961901" y="1169855"/>
            <a:ext cx="1983180" cy="55590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40" name="Picture 5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8397" y="1199735"/>
            <a:ext cx="1866684" cy="49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83415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24578" y="332656"/>
            <a:ext cx="5754001" cy="3810741"/>
            <a:chOff x="424578" y="332656"/>
            <a:chExt cx="5754001" cy="3810741"/>
          </a:xfrm>
        </p:grpSpPr>
        <p:pic>
          <p:nvPicPr>
            <p:cNvPr id="6" name="Picture 5" descr="Picture3.png"/>
            <p:cNvPicPr>
              <a:picLocks noChangeAspect="1"/>
            </p:cNvPicPr>
            <p:nvPr/>
          </p:nvPicPr>
          <p:blipFill>
            <a:blip r:embed="rId3" cstate="print"/>
            <a:stretch>
              <a:fillRect/>
            </a:stretch>
          </p:blipFill>
          <p:spPr>
            <a:xfrm>
              <a:off x="424578" y="332656"/>
              <a:ext cx="5754001" cy="38107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perspectiveContrastingRightFacing">
                <a:rot lat="600000" lon="19800000" rev="300000"/>
              </a:camera>
              <a:lightRig rig="twoPt" dir="t">
                <a:rot lat="0" lon="0" rev="7200000"/>
              </a:lightRig>
            </a:scene3d>
            <a:sp3d>
              <a:bevelT w="25400" h="19050"/>
              <a:contourClr>
                <a:srgbClr val="FFFFFF"/>
              </a:contourClr>
            </a:sp3d>
          </p:spPr>
        </p:pic>
        <p:sp>
          <p:nvSpPr>
            <p:cNvPr id="10" name="TextBox 1"/>
            <p:cNvSpPr txBox="1"/>
            <p:nvPr/>
          </p:nvSpPr>
          <p:spPr>
            <a:xfrm>
              <a:off x="2845916" y="1790168"/>
              <a:ext cx="2984884" cy="307777"/>
            </a:xfrm>
            <a:prstGeom prst="rect">
              <a:avLst/>
            </a:prstGeom>
            <a:solidFill>
              <a:srgbClr val="E2E2E2"/>
            </a:solidFill>
            <a:scene3d>
              <a:camera prst="perspectiveHeroicExtremeRightFacing"/>
              <a:lightRig rig="threePt" dir="t"/>
            </a:scene3d>
          </p:spPr>
          <p:txBody>
            <a:bodyPr wrap="square">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r>
                <a:rPr lang="en-AU" sz="1400" b="1" dirty="0">
                  <a:latin typeface="Arial Black" pitchFamily="34" charset="0"/>
                </a:rPr>
                <a:t>Vol. 378 (9804), 2011</a:t>
              </a:r>
            </a:p>
          </p:txBody>
        </p:sp>
      </p:gr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5445" y="2238026"/>
            <a:ext cx="4678555" cy="3491665"/>
          </a:xfrm>
          <a:prstGeom prst="rect">
            <a:avLst/>
          </a:prstGeom>
        </p:spPr>
      </p:pic>
      <p:sp>
        <p:nvSpPr>
          <p:cNvPr id="11" name="TextBox 4"/>
          <p:cNvSpPr txBox="1"/>
          <p:nvPr/>
        </p:nvSpPr>
        <p:spPr>
          <a:xfrm>
            <a:off x="0" y="6027003"/>
            <a:ext cx="9144000" cy="830997"/>
          </a:xfrm>
          <a:prstGeom prst="rect">
            <a:avLst/>
          </a:prstGeom>
          <a:noFill/>
        </p:spPr>
        <p:txBody>
          <a:bodyPr wrap="square">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a:lstStyle>
          <a:p>
            <a:pPr>
              <a:defRPr/>
            </a:pPr>
            <a:r>
              <a:rPr lang="en-US" sz="1600" dirty="0">
                <a:latin typeface="+mn-lt"/>
                <a:ea typeface="+mn-ea"/>
                <a:cs typeface="Arial" charset="0"/>
              </a:rPr>
              <a:t>Middleton S, McElduff P, Ward J, Grimshaw JM et </a:t>
            </a:r>
            <a:r>
              <a:rPr lang="en-US" sz="1600" dirty="0" smtClean="0">
                <a:latin typeface="+mn-lt"/>
                <a:ea typeface="+mn-ea"/>
                <a:cs typeface="Arial" charset="0"/>
              </a:rPr>
              <a:t>al. Implementation </a:t>
            </a:r>
            <a:r>
              <a:rPr lang="en-US" sz="1600" dirty="0">
                <a:latin typeface="+mn-lt"/>
                <a:ea typeface="+mn-ea"/>
                <a:cs typeface="Arial" charset="0"/>
              </a:rPr>
              <a:t>of evidence-based treatment protocols to manage fever, hyperglycaemia, and swallowing dysfunction in acute stroke (QASC): a cluster randomised controlled trial</a:t>
            </a:r>
            <a:r>
              <a:rPr lang="en-US" sz="1600" i="1" dirty="0">
                <a:latin typeface="+mn-lt"/>
                <a:ea typeface="+mn-ea"/>
                <a:cs typeface="Arial" charset="0"/>
              </a:rPr>
              <a:t>. The Lancet</a:t>
            </a:r>
            <a:r>
              <a:rPr lang="en-US" sz="1600" dirty="0">
                <a:latin typeface="+mn-lt"/>
                <a:ea typeface="+mn-ea"/>
                <a:cs typeface="Arial" charset="0"/>
              </a:rPr>
              <a:t> 2011; 378(9804): 1699-1706</a:t>
            </a:r>
            <a:endParaRPr lang="en-AU" sz="1600" dirty="0">
              <a:latin typeface="+mn-lt"/>
              <a:ea typeface="+mn-ea"/>
              <a:cs typeface="Arial" charset="0"/>
            </a:endParaRPr>
          </a:p>
        </p:txBody>
      </p:sp>
    </p:spTree>
    <p:extLst>
      <p:ext uri="{BB962C8B-B14F-4D97-AF65-F5344CB8AC3E}">
        <p14:creationId xmlns:p14="http://schemas.microsoft.com/office/powerpoint/2010/main" val="77225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8" name="Title 1"/>
          <p:cNvSpPr>
            <a:spLocks noGrp="1"/>
          </p:cNvSpPr>
          <p:nvPr>
            <p:ph type="title"/>
          </p:nvPr>
        </p:nvSpPr>
        <p:spPr>
          <a:xfrm>
            <a:off x="254063" y="73213"/>
            <a:ext cx="8229600" cy="947737"/>
          </a:xfrm>
        </p:spPr>
        <p:txBody>
          <a:bodyPr/>
          <a:lstStyle/>
          <a:p>
            <a:pPr algn="l"/>
            <a:r>
              <a:rPr lang="en-AU" altLang="en-US" dirty="0" smtClean="0">
                <a:ea typeface="ＭＳ Ｐゴシック" pitchFamily="34" charset="-128"/>
              </a:rPr>
              <a:t>Background</a:t>
            </a:r>
          </a:p>
        </p:txBody>
      </p:sp>
      <p:sp>
        <p:nvSpPr>
          <p:cNvPr id="29" name="Rectangle 28"/>
          <p:cNvSpPr/>
          <p:nvPr/>
        </p:nvSpPr>
        <p:spPr>
          <a:xfrm>
            <a:off x="0" y="1196975"/>
            <a:ext cx="9144000" cy="387350"/>
          </a:xfrm>
          <a:prstGeom prst="rect">
            <a:avLst/>
          </a:prstGeom>
          <a:solidFill>
            <a:srgbClr val="CD59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30" name="Rectangle 29"/>
          <p:cNvSpPr/>
          <p:nvPr/>
        </p:nvSpPr>
        <p:spPr>
          <a:xfrm>
            <a:off x="1254642" y="1177742"/>
            <a:ext cx="1477926" cy="4065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5320" y="1128944"/>
            <a:ext cx="950406" cy="523412"/>
          </a:xfrm>
          <a:prstGeom prst="rect">
            <a:avLst/>
          </a:prstGeom>
        </p:spPr>
      </p:pic>
      <p:sp>
        <p:nvSpPr>
          <p:cNvPr id="53" name="TextBox 52"/>
          <p:cNvSpPr txBox="1"/>
          <p:nvPr/>
        </p:nvSpPr>
        <p:spPr>
          <a:xfrm>
            <a:off x="216223" y="1783891"/>
            <a:ext cx="4793927" cy="3416320"/>
          </a:xfrm>
          <a:prstGeom prst="rect">
            <a:avLst/>
          </a:prstGeom>
          <a:noFill/>
        </p:spPr>
        <p:txBody>
          <a:bodyPr wrap="square" rtlCol="0">
            <a:spAutoFit/>
          </a:bodyPr>
          <a:lstStyle/>
          <a:p>
            <a:r>
              <a:rPr lang="en-AU" altLang="en-US" sz="3600" dirty="0"/>
              <a:t>Clinical guidelines currently recommend early management of the stroke patient in the Emergency Department</a:t>
            </a:r>
          </a:p>
          <a:p>
            <a:endParaRPr lang="en-AU" sz="3600" b="1" dirty="0"/>
          </a:p>
        </p:txBody>
      </p:sp>
      <p:grpSp>
        <p:nvGrpSpPr>
          <p:cNvPr id="2" name="Group 1"/>
          <p:cNvGrpSpPr/>
          <p:nvPr/>
        </p:nvGrpSpPr>
        <p:grpSpPr>
          <a:xfrm>
            <a:off x="6308856" y="4090272"/>
            <a:ext cx="2678055" cy="2427332"/>
            <a:chOff x="6308856" y="4090272"/>
            <a:chExt cx="2678055" cy="2427332"/>
          </a:xfrm>
        </p:grpSpPr>
        <p:grpSp>
          <p:nvGrpSpPr>
            <p:cNvPr id="10" name="Diagram group"/>
            <p:cNvGrpSpPr/>
            <p:nvPr/>
          </p:nvGrpSpPr>
          <p:grpSpPr>
            <a:xfrm>
              <a:off x="6411863" y="4121009"/>
              <a:ext cx="2453780" cy="2325215"/>
              <a:chOff x="749281" y="1184034"/>
              <a:chExt cx="3770498" cy="3569748"/>
            </a:xfrm>
            <a:scene3d>
              <a:camera prst="isometricOffAxis2Left" zoom="95000"/>
              <a:lightRig rig="flat" dir="t"/>
            </a:scene3d>
          </p:grpSpPr>
          <p:grpSp>
            <p:nvGrpSpPr>
              <p:cNvPr id="19" name="Group 18"/>
              <p:cNvGrpSpPr/>
              <p:nvPr/>
            </p:nvGrpSpPr>
            <p:grpSpPr>
              <a:xfrm>
                <a:off x="749281" y="1184034"/>
                <a:ext cx="3770498" cy="3569748"/>
                <a:chOff x="749281" y="1184034"/>
                <a:chExt cx="3770498" cy="3569748"/>
              </a:xfrm>
            </p:grpSpPr>
            <p:sp>
              <p:nvSpPr>
                <p:cNvPr id="20" name="Pie 19"/>
                <p:cNvSpPr/>
                <p:nvPr/>
              </p:nvSpPr>
              <p:spPr>
                <a:xfrm>
                  <a:off x="749281" y="1184034"/>
                  <a:ext cx="3770498" cy="3569748"/>
                </a:xfrm>
                <a:prstGeom prst="pie">
                  <a:avLst>
                    <a:gd name="adj1" fmla="val 1800000"/>
                    <a:gd name="adj2" fmla="val 9000000"/>
                  </a:avLst>
                </a:prstGeom>
                <a:sp3d extrusionH="381000" contourW="38100" prstMaterial="matte">
                  <a:contourClr>
                    <a:schemeClr val="lt1"/>
                  </a:contourClr>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1" name="Pie 4"/>
                <p:cNvSpPr/>
                <p:nvPr/>
              </p:nvSpPr>
              <p:spPr>
                <a:xfrm>
                  <a:off x="1630679" y="3516445"/>
                  <a:ext cx="2019910" cy="93493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none" lIns="25400" tIns="25400" rIns="25400" bIns="25400" numCol="1" spcCol="1270" anchor="ctr" anchorCtr="0">
                  <a:noAutofit/>
                </a:bodyPr>
                <a:lstStyle/>
                <a:p>
                  <a:pPr lvl="0" algn="ctr" defTabSz="889000" rtl="0">
                    <a:lnSpc>
                      <a:spcPct val="90000"/>
                    </a:lnSpc>
                    <a:spcBef>
                      <a:spcPct val="0"/>
                    </a:spcBef>
                    <a:spcAft>
                      <a:spcPct val="35000"/>
                    </a:spcAft>
                  </a:pPr>
                  <a:r>
                    <a:rPr lang="en-AU" sz="2100" b="1" kern="1200" dirty="0" smtClean="0"/>
                    <a:t>TREATMENT</a:t>
                  </a:r>
                  <a:endParaRPr lang="en-AU" sz="2100" b="1" kern="1200" dirty="0"/>
                </a:p>
              </p:txBody>
            </p:sp>
          </p:grpSp>
        </p:grpSp>
        <p:grpSp>
          <p:nvGrpSpPr>
            <p:cNvPr id="11" name="Diagram group"/>
            <p:cNvGrpSpPr/>
            <p:nvPr/>
          </p:nvGrpSpPr>
          <p:grpSpPr>
            <a:xfrm>
              <a:off x="6462860" y="4090272"/>
              <a:ext cx="2524051" cy="2335761"/>
              <a:chOff x="936053" y="1006131"/>
              <a:chExt cx="3592649" cy="3718698"/>
            </a:xfrm>
            <a:scene3d>
              <a:camera prst="isometricOffAxis2Left" zoom="95000"/>
              <a:lightRig rig="flat" dir="t"/>
            </a:scene3d>
          </p:grpSpPr>
          <p:grpSp>
            <p:nvGrpSpPr>
              <p:cNvPr id="16" name="Group 15"/>
              <p:cNvGrpSpPr/>
              <p:nvPr/>
            </p:nvGrpSpPr>
            <p:grpSpPr>
              <a:xfrm>
                <a:off x="936053" y="1006131"/>
                <a:ext cx="3592649" cy="3718698"/>
                <a:chOff x="936053" y="1006131"/>
                <a:chExt cx="3592649" cy="3718698"/>
              </a:xfrm>
            </p:grpSpPr>
            <p:sp>
              <p:nvSpPr>
                <p:cNvPr id="17" name="Pie 16"/>
                <p:cNvSpPr/>
                <p:nvPr/>
              </p:nvSpPr>
              <p:spPr>
                <a:xfrm>
                  <a:off x="936053" y="1006131"/>
                  <a:ext cx="3592649" cy="3718698"/>
                </a:xfrm>
                <a:prstGeom prst="pie">
                  <a:avLst>
                    <a:gd name="adj1" fmla="val 9000000"/>
                    <a:gd name="adj2" fmla="val 16200000"/>
                  </a:avLst>
                </a:prstGeom>
                <a:sp3d extrusionH="381000" contourW="38100" prstMaterial="matte">
                  <a:contourClr>
                    <a:schemeClr val="lt1"/>
                  </a:contourClr>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8" name="Pie 4"/>
                <p:cNvSpPr/>
                <p:nvPr/>
              </p:nvSpPr>
              <p:spPr>
                <a:xfrm>
                  <a:off x="1261392" y="1794141"/>
                  <a:ext cx="1283089" cy="110675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none" lIns="25400" tIns="25400" rIns="25400" bIns="25400" numCol="1" spcCol="1270" anchor="ctr" anchorCtr="0">
                  <a:noAutofit/>
                </a:bodyPr>
                <a:lstStyle/>
                <a:p>
                  <a:pPr lvl="0" algn="ctr" defTabSz="889000" rtl="0">
                    <a:lnSpc>
                      <a:spcPct val="90000"/>
                    </a:lnSpc>
                    <a:spcBef>
                      <a:spcPct val="0"/>
                    </a:spcBef>
                    <a:spcAft>
                      <a:spcPct val="35000"/>
                    </a:spcAft>
                  </a:pPr>
                  <a:r>
                    <a:rPr lang="en-AU" sz="2100" b="1" kern="1200" dirty="0" smtClean="0"/>
                    <a:t>TRANSFER</a:t>
                  </a:r>
                  <a:endParaRPr lang="en-AU" sz="2100" b="1" kern="1200" dirty="0"/>
                </a:p>
              </p:txBody>
            </p:sp>
          </p:grpSp>
        </p:grpSp>
        <p:grpSp>
          <p:nvGrpSpPr>
            <p:cNvPr id="12" name="Diagram group"/>
            <p:cNvGrpSpPr/>
            <p:nvPr/>
          </p:nvGrpSpPr>
          <p:grpSpPr>
            <a:xfrm>
              <a:off x="6308856" y="4263394"/>
              <a:ext cx="2505537" cy="2254210"/>
              <a:chOff x="782277" y="1058591"/>
              <a:chExt cx="3936215" cy="3460739"/>
            </a:xfrm>
            <a:scene3d>
              <a:camera prst="isometricOffAxis2Left" zoom="95000"/>
              <a:lightRig rig="flat" dir="t"/>
            </a:scene3d>
          </p:grpSpPr>
          <p:grpSp>
            <p:nvGrpSpPr>
              <p:cNvPr id="13" name="Group 12"/>
              <p:cNvGrpSpPr/>
              <p:nvPr/>
            </p:nvGrpSpPr>
            <p:grpSpPr>
              <a:xfrm>
                <a:off x="782277" y="1058591"/>
                <a:ext cx="3936215" cy="3460739"/>
                <a:chOff x="782277" y="1058591"/>
                <a:chExt cx="3936215" cy="3460739"/>
              </a:xfrm>
            </p:grpSpPr>
            <p:sp>
              <p:nvSpPr>
                <p:cNvPr id="14" name="Pie 13"/>
                <p:cNvSpPr/>
                <p:nvPr/>
              </p:nvSpPr>
              <p:spPr>
                <a:xfrm>
                  <a:off x="782277" y="1058591"/>
                  <a:ext cx="3936215" cy="3460739"/>
                </a:xfrm>
                <a:prstGeom prst="pie">
                  <a:avLst>
                    <a:gd name="adj1" fmla="val 16200000"/>
                    <a:gd name="adj2" fmla="val 1800000"/>
                  </a:avLst>
                </a:prstGeom>
                <a:sp3d extrusionH="381000" contourW="38100" prstMaterial="matte">
                  <a:contourClr>
                    <a:schemeClr val="lt1"/>
                  </a:contourClr>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5" name="Pie 4"/>
                <p:cNvSpPr/>
                <p:nvPr/>
              </p:nvSpPr>
              <p:spPr>
                <a:xfrm>
                  <a:off x="3023803" y="1873559"/>
                  <a:ext cx="1405792" cy="102998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none" lIns="25400" tIns="25400" rIns="25400" bIns="25400" numCol="1" spcCol="1270" anchor="ctr" anchorCtr="0">
                  <a:noAutofit/>
                </a:bodyPr>
                <a:lstStyle/>
                <a:p>
                  <a:pPr lvl="0" algn="ctr" defTabSz="889000" rtl="0">
                    <a:lnSpc>
                      <a:spcPct val="90000"/>
                    </a:lnSpc>
                    <a:spcBef>
                      <a:spcPct val="0"/>
                    </a:spcBef>
                    <a:spcAft>
                      <a:spcPct val="35000"/>
                    </a:spcAft>
                  </a:pPr>
                  <a:r>
                    <a:rPr lang="en-AU" sz="2100" b="1" kern="1200" dirty="0" smtClean="0"/>
                    <a:t>TRIAGE</a:t>
                  </a:r>
                  <a:endParaRPr lang="en-AU" sz="2100" b="1" kern="1200" dirty="0"/>
                </a:p>
              </p:txBody>
            </p:sp>
          </p:grpSp>
        </p:grpSp>
      </p:grpSp>
      <p:sp>
        <p:nvSpPr>
          <p:cNvPr id="3" name="TextBox 2"/>
          <p:cNvSpPr txBox="1"/>
          <p:nvPr/>
        </p:nvSpPr>
        <p:spPr>
          <a:xfrm>
            <a:off x="2509127" y="6517604"/>
            <a:ext cx="6346209" cy="276999"/>
          </a:xfrm>
          <a:prstGeom prst="rect">
            <a:avLst/>
          </a:prstGeom>
          <a:noFill/>
        </p:spPr>
        <p:txBody>
          <a:bodyPr wrap="square" rtlCol="0">
            <a:spAutoFit/>
          </a:bodyPr>
          <a:lstStyle/>
          <a:p>
            <a:pPr algn="r"/>
            <a:r>
              <a:rPr lang="en-AU" sz="1200" dirty="0"/>
              <a:t>Clinical Guidelines for Stroke Management 2010</a:t>
            </a:r>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9" y="6426418"/>
            <a:ext cx="1170741" cy="408007"/>
          </a:xfrm>
          <a:prstGeom prst="rect">
            <a:avLst/>
          </a:prstGeom>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Diagram group"/>
          <p:cNvGrpSpPr/>
          <p:nvPr/>
        </p:nvGrpSpPr>
        <p:grpSpPr>
          <a:xfrm>
            <a:off x="6411863" y="4121009"/>
            <a:ext cx="2453780" cy="2325215"/>
            <a:chOff x="749281" y="1184034"/>
            <a:chExt cx="3770498" cy="3569748"/>
          </a:xfrm>
          <a:scene3d>
            <a:camera prst="isometricOffAxis2Left" zoom="95000"/>
            <a:lightRig rig="flat" dir="t"/>
          </a:scene3d>
        </p:grpSpPr>
        <p:grpSp>
          <p:nvGrpSpPr>
            <p:cNvPr id="36" name="Group 35"/>
            <p:cNvGrpSpPr/>
            <p:nvPr/>
          </p:nvGrpSpPr>
          <p:grpSpPr>
            <a:xfrm>
              <a:off x="749281" y="1184034"/>
              <a:ext cx="3770498" cy="3569748"/>
              <a:chOff x="749281" y="1184034"/>
              <a:chExt cx="3770498" cy="3569748"/>
            </a:xfrm>
          </p:grpSpPr>
          <p:sp>
            <p:nvSpPr>
              <p:cNvPr id="37" name="Pie 36"/>
              <p:cNvSpPr/>
              <p:nvPr/>
            </p:nvSpPr>
            <p:spPr>
              <a:xfrm>
                <a:off x="749281" y="1184034"/>
                <a:ext cx="3770498" cy="3569748"/>
              </a:xfrm>
              <a:prstGeom prst="pie">
                <a:avLst>
                  <a:gd name="adj1" fmla="val 1800000"/>
                  <a:gd name="adj2" fmla="val 9000000"/>
                </a:avLst>
              </a:prstGeom>
              <a:sp3d extrusionH="381000" contourW="38100" prstMaterial="matte">
                <a:contourClr>
                  <a:schemeClr val="lt1"/>
                </a:contourClr>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8" name="Pie 4"/>
              <p:cNvSpPr/>
              <p:nvPr/>
            </p:nvSpPr>
            <p:spPr>
              <a:xfrm>
                <a:off x="1630679" y="3516445"/>
                <a:ext cx="2019910" cy="93493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none" lIns="25400" tIns="25400" rIns="25400" bIns="25400" numCol="1" spcCol="1270" anchor="ctr" anchorCtr="0">
                <a:noAutofit/>
              </a:bodyPr>
              <a:lstStyle/>
              <a:p>
                <a:pPr lvl="0" algn="ctr" defTabSz="889000" rtl="0">
                  <a:lnSpc>
                    <a:spcPct val="90000"/>
                  </a:lnSpc>
                  <a:spcBef>
                    <a:spcPct val="0"/>
                  </a:spcBef>
                  <a:spcAft>
                    <a:spcPct val="35000"/>
                  </a:spcAft>
                </a:pPr>
                <a:r>
                  <a:rPr lang="en-AU" sz="2100" b="1" kern="1200" dirty="0" smtClean="0"/>
                  <a:t>TREATMENT</a:t>
                </a:r>
                <a:endParaRPr lang="en-AU" sz="2100" b="1" kern="1200" dirty="0"/>
              </a:p>
            </p:txBody>
          </p:sp>
        </p:grpSp>
      </p:grpSp>
      <p:grpSp>
        <p:nvGrpSpPr>
          <p:cNvPr id="25" name="Diagram group"/>
          <p:cNvGrpSpPr/>
          <p:nvPr/>
        </p:nvGrpSpPr>
        <p:grpSpPr>
          <a:xfrm>
            <a:off x="6462860" y="4090272"/>
            <a:ext cx="2524051" cy="2335761"/>
            <a:chOff x="936053" y="1006131"/>
            <a:chExt cx="3592649" cy="3718698"/>
          </a:xfrm>
          <a:scene3d>
            <a:camera prst="isometricOffAxis2Left" zoom="95000"/>
            <a:lightRig rig="flat" dir="t"/>
          </a:scene3d>
        </p:grpSpPr>
        <p:grpSp>
          <p:nvGrpSpPr>
            <p:cNvPr id="33" name="Group 32"/>
            <p:cNvGrpSpPr/>
            <p:nvPr/>
          </p:nvGrpSpPr>
          <p:grpSpPr>
            <a:xfrm>
              <a:off x="936053" y="1006131"/>
              <a:ext cx="3592649" cy="3718698"/>
              <a:chOff x="936053" y="1006131"/>
              <a:chExt cx="3592649" cy="3718698"/>
            </a:xfrm>
          </p:grpSpPr>
          <p:sp>
            <p:nvSpPr>
              <p:cNvPr id="34" name="Pie 33"/>
              <p:cNvSpPr/>
              <p:nvPr/>
            </p:nvSpPr>
            <p:spPr>
              <a:xfrm>
                <a:off x="936053" y="1006131"/>
                <a:ext cx="3592649" cy="3718698"/>
              </a:xfrm>
              <a:prstGeom prst="pie">
                <a:avLst>
                  <a:gd name="adj1" fmla="val 9000000"/>
                  <a:gd name="adj2" fmla="val 16200000"/>
                </a:avLst>
              </a:prstGeom>
              <a:sp3d extrusionH="381000" contourW="38100" prstMaterial="matte">
                <a:contourClr>
                  <a:schemeClr val="lt1"/>
                </a:contourClr>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5" name="Pie 4"/>
              <p:cNvSpPr/>
              <p:nvPr/>
            </p:nvSpPr>
            <p:spPr>
              <a:xfrm>
                <a:off x="1261392" y="1794141"/>
                <a:ext cx="1283089" cy="110675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none" lIns="25400" tIns="25400" rIns="25400" bIns="25400" numCol="1" spcCol="1270" anchor="ctr" anchorCtr="0">
                <a:noAutofit/>
              </a:bodyPr>
              <a:lstStyle/>
              <a:p>
                <a:pPr lvl="0" algn="ctr" defTabSz="889000" rtl="0">
                  <a:lnSpc>
                    <a:spcPct val="90000"/>
                  </a:lnSpc>
                  <a:spcBef>
                    <a:spcPct val="0"/>
                  </a:spcBef>
                  <a:spcAft>
                    <a:spcPct val="35000"/>
                  </a:spcAft>
                </a:pPr>
                <a:r>
                  <a:rPr lang="en-AU" sz="2100" b="1" kern="1200" dirty="0" smtClean="0"/>
                  <a:t>TRANSFER</a:t>
                </a:r>
                <a:endParaRPr lang="en-AU" sz="2100" b="1" kern="1200" dirty="0"/>
              </a:p>
            </p:txBody>
          </p:sp>
        </p:grpSp>
      </p:grpSp>
      <p:sp>
        <p:nvSpPr>
          <p:cNvPr id="39" name="Rectangle 38"/>
          <p:cNvSpPr/>
          <p:nvPr/>
        </p:nvSpPr>
        <p:spPr>
          <a:xfrm>
            <a:off x="6462860" y="4121009"/>
            <a:ext cx="2524051" cy="2325215"/>
          </a:xfrm>
          <a:prstGeom prst="rect">
            <a:avLst/>
          </a:prstGeom>
          <a:solidFill>
            <a:schemeClr val="bg1">
              <a:alpha val="82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69638" name="Title 1"/>
          <p:cNvSpPr>
            <a:spLocks noGrp="1"/>
          </p:cNvSpPr>
          <p:nvPr>
            <p:ph type="title"/>
          </p:nvPr>
        </p:nvSpPr>
        <p:spPr>
          <a:xfrm>
            <a:off x="254063" y="73213"/>
            <a:ext cx="8229600" cy="947737"/>
          </a:xfrm>
        </p:spPr>
        <p:txBody>
          <a:bodyPr/>
          <a:lstStyle/>
          <a:p>
            <a:pPr algn="l"/>
            <a:r>
              <a:rPr lang="en-AU" altLang="en-US" dirty="0" smtClean="0">
                <a:ea typeface="ＭＳ Ｐゴシック" pitchFamily="34" charset="-128"/>
              </a:rPr>
              <a:t>Background - </a:t>
            </a:r>
            <a:r>
              <a:rPr lang="en-AU" altLang="en-US" sz="4000" dirty="0" smtClean="0">
                <a:ea typeface="ＭＳ Ｐゴシック" pitchFamily="34" charset="-128"/>
              </a:rPr>
              <a:t>Triage</a:t>
            </a:r>
          </a:p>
        </p:txBody>
      </p:sp>
      <p:sp>
        <p:nvSpPr>
          <p:cNvPr id="29" name="Rectangle 28"/>
          <p:cNvSpPr/>
          <p:nvPr/>
        </p:nvSpPr>
        <p:spPr>
          <a:xfrm>
            <a:off x="0" y="1196975"/>
            <a:ext cx="9144000" cy="387350"/>
          </a:xfrm>
          <a:prstGeom prst="rect">
            <a:avLst/>
          </a:prstGeom>
          <a:solidFill>
            <a:srgbClr val="CD59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AU" dirty="0"/>
          </a:p>
        </p:txBody>
      </p:sp>
      <p:sp>
        <p:nvSpPr>
          <p:cNvPr id="30" name="Rectangle 29"/>
          <p:cNvSpPr/>
          <p:nvPr/>
        </p:nvSpPr>
        <p:spPr>
          <a:xfrm>
            <a:off x="1254642" y="1177742"/>
            <a:ext cx="1477926" cy="4065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5320" y="1128944"/>
            <a:ext cx="950406" cy="523412"/>
          </a:xfrm>
          <a:prstGeom prst="rect">
            <a:avLst/>
          </a:prstGeom>
        </p:spPr>
      </p:pic>
      <p:sp>
        <p:nvSpPr>
          <p:cNvPr id="50" name="Rectangle 49"/>
          <p:cNvSpPr/>
          <p:nvPr/>
        </p:nvSpPr>
        <p:spPr>
          <a:xfrm>
            <a:off x="0" y="1747755"/>
            <a:ext cx="8630500" cy="1569660"/>
          </a:xfrm>
          <a:prstGeom prst="rect">
            <a:avLst/>
          </a:prstGeom>
        </p:spPr>
        <p:txBody>
          <a:bodyPr wrap="square">
            <a:spAutoFit/>
          </a:bodyPr>
          <a:lstStyle/>
          <a:p>
            <a:pPr marL="342900" indent="-342900">
              <a:buClr>
                <a:srgbClr val="CD5925"/>
              </a:buClr>
              <a:buFont typeface="Arial" panose="020B0604020202020204" pitchFamily="34" charset="0"/>
              <a:buChar char="•"/>
            </a:pPr>
            <a:r>
              <a:rPr lang="en-AU" altLang="en-US" sz="3200" dirty="0" smtClean="0"/>
              <a:t>Triage </a:t>
            </a:r>
            <a:r>
              <a:rPr lang="en-AU" altLang="en-US" sz="3200" dirty="0"/>
              <a:t>times of </a:t>
            </a:r>
            <a:r>
              <a:rPr lang="en-AU" altLang="en-US" sz="3200" u="sng" dirty="0"/>
              <a:t>&lt;</a:t>
            </a:r>
            <a:r>
              <a:rPr lang="en-AU" altLang="en-US" sz="3200" dirty="0"/>
              <a:t> 10 </a:t>
            </a:r>
            <a:r>
              <a:rPr lang="en-AU" altLang="en-US" sz="3200" dirty="0" smtClean="0"/>
              <a:t>mins </a:t>
            </a:r>
            <a:r>
              <a:rPr lang="en-AU" altLang="en-US" sz="3200" dirty="0"/>
              <a:t>(ATS </a:t>
            </a:r>
            <a:r>
              <a:rPr lang="en-AU" altLang="en-US" sz="3200" dirty="0" smtClean="0"/>
              <a:t>Cat </a:t>
            </a:r>
            <a:r>
              <a:rPr lang="en-AU" altLang="en-US" sz="3200" dirty="0"/>
              <a:t>1 or 2) recommended for </a:t>
            </a:r>
            <a:r>
              <a:rPr lang="en-AU" altLang="en-US" sz="3200" dirty="0" smtClean="0"/>
              <a:t>patients with stroke signs/ symptoms</a:t>
            </a:r>
            <a:endParaRPr lang="en-AU" altLang="en-US" sz="3200" dirty="0"/>
          </a:p>
        </p:txBody>
      </p:sp>
      <p:sp>
        <p:nvSpPr>
          <p:cNvPr id="51" name="Rectangle 50"/>
          <p:cNvSpPr/>
          <p:nvPr/>
        </p:nvSpPr>
        <p:spPr>
          <a:xfrm>
            <a:off x="123822" y="3260114"/>
            <a:ext cx="6567608" cy="1815882"/>
          </a:xfrm>
          <a:prstGeom prst="rect">
            <a:avLst/>
          </a:prstGeom>
        </p:spPr>
        <p:txBody>
          <a:bodyPr wrap="square">
            <a:spAutoFit/>
          </a:bodyPr>
          <a:lstStyle/>
          <a:p>
            <a:pPr marL="533400" lvl="1" indent="-361950">
              <a:buClr>
                <a:srgbClr val="CD5925"/>
              </a:buClr>
              <a:buFont typeface="Wingdings" panose="05000000000000000000" pitchFamily="2" charset="2"/>
              <a:buChar char="§"/>
            </a:pPr>
            <a:r>
              <a:rPr lang="en-AU" altLang="en-US" sz="2800" dirty="0" smtClean="0"/>
              <a:t>&lt; </a:t>
            </a:r>
            <a:r>
              <a:rPr lang="en-AU" altLang="en-US" sz="2800" dirty="0"/>
              <a:t>13% of stroke patients </a:t>
            </a:r>
            <a:r>
              <a:rPr lang="en-AU" altLang="en-US" sz="2800" dirty="0" smtClean="0"/>
              <a:t>triaged to Cat 2</a:t>
            </a:r>
          </a:p>
          <a:p>
            <a:pPr marL="533400" lvl="1" indent="-361950">
              <a:buClr>
                <a:srgbClr val="CD5925"/>
              </a:buClr>
              <a:buFont typeface="Wingdings" panose="05000000000000000000" pitchFamily="2" charset="2"/>
              <a:buChar char="§"/>
            </a:pPr>
            <a:r>
              <a:rPr lang="en-AU" altLang="en-US" sz="2800" dirty="0" smtClean="0"/>
              <a:t>62</a:t>
            </a:r>
            <a:r>
              <a:rPr lang="en-AU" altLang="en-US" sz="2800" dirty="0"/>
              <a:t>% triaged to </a:t>
            </a:r>
            <a:r>
              <a:rPr lang="en-AU" altLang="en-US" sz="2800" dirty="0" smtClean="0"/>
              <a:t>Cat </a:t>
            </a:r>
            <a:r>
              <a:rPr lang="en-AU" altLang="en-US" sz="2800" dirty="0"/>
              <a:t>3 </a:t>
            </a:r>
            <a:r>
              <a:rPr lang="en-AU" altLang="en-US" sz="2800" dirty="0" smtClean="0"/>
              <a:t>(</a:t>
            </a:r>
            <a:r>
              <a:rPr lang="en-AU" altLang="en-US" sz="2800" dirty="0"/>
              <a:t>seen </a:t>
            </a:r>
            <a:r>
              <a:rPr lang="en-AU" altLang="en-US" sz="2800" dirty="0" smtClean="0"/>
              <a:t>in &lt; </a:t>
            </a:r>
            <a:r>
              <a:rPr lang="en-AU" altLang="en-US" sz="2800" dirty="0"/>
              <a:t>30 </a:t>
            </a:r>
            <a:r>
              <a:rPr lang="en-AU" altLang="en-US" sz="2800" dirty="0" smtClean="0"/>
              <a:t>mins</a:t>
            </a:r>
            <a:r>
              <a:rPr lang="en-AU" altLang="en-US" sz="2800" dirty="0"/>
              <a:t>)</a:t>
            </a:r>
          </a:p>
          <a:p>
            <a:pPr marL="533400" lvl="1" indent="-361950">
              <a:buClr>
                <a:srgbClr val="CD5925"/>
              </a:buClr>
              <a:buFont typeface="Wingdings" panose="05000000000000000000" pitchFamily="2" charset="2"/>
              <a:buChar char="§"/>
            </a:pPr>
            <a:r>
              <a:rPr lang="en-AU" altLang="en-US" sz="2800" dirty="0" smtClean="0"/>
              <a:t>25</a:t>
            </a:r>
            <a:r>
              <a:rPr lang="en-AU" altLang="en-US" sz="2800" dirty="0"/>
              <a:t>% were triaged </a:t>
            </a:r>
            <a:r>
              <a:rPr lang="en-AU" altLang="en-US" sz="2800" dirty="0" smtClean="0"/>
              <a:t>Cat 4 (</a:t>
            </a:r>
            <a:r>
              <a:rPr lang="en-AU" altLang="en-US" sz="2800" dirty="0"/>
              <a:t>seen </a:t>
            </a:r>
            <a:r>
              <a:rPr lang="en-AU" altLang="en-US" sz="2800" dirty="0" smtClean="0"/>
              <a:t>in </a:t>
            </a:r>
            <a:r>
              <a:rPr lang="en-AU" altLang="en-US" sz="2800" dirty="0"/>
              <a:t>&lt; 1 hour</a:t>
            </a:r>
            <a:r>
              <a:rPr lang="en-AU" altLang="en-US" sz="2800" dirty="0" smtClean="0"/>
              <a:t>)</a:t>
            </a:r>
          </a:p>
        </p:txBody>
      </p:sp>
      <p:sp>
        <p:nvSpPr>
          <p:cNvPr id="52" name="Rectangle 51"/>
          <p:cNvSpPr/>
          <p:nvPr/>
        </p:nvSpPr>
        <p:spPr>
          <a:xfrm>
            <a:off x="1657350" y="6488668"/>
            <a:ext cx="7486651" cy="276999"/>
          </a:xfrm>
          <a:prstGeom prst="rect">
            <a:avLst/>
          </a:prstGeom>
        </p:spPr>
        <p:txBody>
          <a:bodyPr wrap="square">
            <a:spAutoFit/>
          </a:bodyPr>
          <a:lstStyle/>
          <a:p>
            <a:pPr algn="r">
              <a:buNone/>
            </a:pPr>
            <a:r>
              <a:rPr lang="en-AU" altLang="en-US" sz="1200" dirty="0" smtClean="0"/>
              <a:t>Considine &amp; </a:t>
            </a:r>
            <a:r>
              <a:rPr lang="en-AU" altLang="en-US" sz="1200" dirty="0"/>
              <a:t>McGillivray</a:t>
            </a:r>
            <a:r>
              <a:rPr lang="en-AU" altLang="en-US" sz="1200" dirty="0" smtClean="0"/>
              <a:t>. </a:t>
            </a:r>
            <a:r>
              <a:rPr lang="en-AU" altLang="en-US" sz="1200" i="1" dirty="0" smtClean="0"/>
              <a:t>Journal </a:t>
            </a:r>
            <a:r>
              <a:rPr lang="en-AU" altLang="en-US" sz="1200" i="1" dirty="0"/>
              <a:t>of Clinical Nursing. </a:t>
            </a:r>
            <a:r>
              <a:rPr lang="en-AU" altLang="en-US" sz="1200" dirty="0" smtClean="0"/>
              <a:t>2010, Mosley et al. </a:t>
            </a:r>
            <a:r>
              <a:rPr lang="en-AU" sz="1200" dirty="0"/>
              <a:t>Australasian Emergency Nursing Journal. 2013</a:t>
            </a:r>
            <a:endParaRPr lang="en-AU" altLang="en-US" sz="1200" i="1" dirty="0"/>
          </a:p>
        </p:txBody>
      </p:sp>
      <p:grpSp>
        <p:nvGrpSpPr>
          <p:cNvPr id="26" name="Diagram group"/>
          <p:cNvGrpSpPr/>
          <p:nvPr/>
        </p:nvGrpSpPr>
        <p:grpSpPr>
          <a:xfrm>
            <a:off x="6308856" y="4263394"/>
            <a:ext cx="2505537" cy="2254210"/>
            <a:chOff x="782277" y="1058591"/>
            <a:chExt cx="3936215" cy="3460739"/>
          </a:xfrm>
          <a:scene3d>
            <a:camera prst="isometricOffAxis2Left" zoom="95000"/>
            <a:lightRig rig="flat" dir="t"/>
          </a:scene3d>
        </p:grpSpPr>
        <p:grpSp>
          <p:nvGrpSpPr>
            <p:cNvPr id="27" name="Group 26"/>
            <p:cNvGrpSpPr/>
            <p:nvPr/>
          </p:nvGrpSpPr>
          <p:grpSpPr>
            <a:xfrm>
              <a:off x="782277" y="1058591"/>
              <a:ext cx="3936215" cy="3460739"/>
              <a:chOff x="782277" y="1058591"/>
              <a:chExt cx="3936215" cy="3460739"/>
            </a:xfrm>
          </p:grpSpPr>
          <p:sp>
            <p:nvSpPr>
              <p:cNvPr id="28" name="Pie 27"/>
              <p:cNvSpPr/>
              <p:nvPr/>
            </p:nvSpPr>
            <p:spPr>
              <a:xfrm>
                <a:off x="782277" y="1058591"/>
                <a:ext cx="3936215" cy="3460739"/>
              </a:xfrm>
              <a:prstGeom prst="pie">
                <a:avLst>
                  <a:gd name="adj1" fmla="val 16200000"/>
                  <a:gd name="adj2" fmla="val 1800000"/>
                </a:avLst>
              </a:prstGeom>
              <a:sp3d extrusionH="381000" contourW="38100" prstMaterial="matte">
                <a:contourClr>
                  <a:schemeClr val="lt1"/>
                </a:contourClr>
              </a:sp3d>
            </p:spPr>
            <p:style>
              <a:lnRef idx="0">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2" name="Pie 4"/>
              <p:cNvSpPr/>
              <p:nvPr/>
            </p:nvSpPr>
            <p:spPr>
              <a:xfrm>
                <a:off x="3023803" y="1873559"/>
                <a:ext cx="1405792" cy="102998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none" lIns="25400" tIns="25400" rIns="25400" bIns="25400" numCol="1" spcCol="1270" anchor="ctr" anchorCtr="0">
                <a:noAutofit/>
              </a:bodyPr>
              <a:lstStyle/>
              <a:p>
                <a:pPr lvl="0" algn="ctr" defTabSz="889000" rtl="0">
                  <a:lnSpc>
                    <a:spcPct val="90000"/>
                  </a:lnSpc>
                  <a:spcBef>
                    <a:spcPct val="0"/>
                  </a:spcBef>
                  <a:spcAft>
                    <a:spcPct val="35000"/>
                  </a:spcAft>
                </a:pPr>
                <a:r>
                  <a:rPr lang="en-AU" sz="2100" b="1" kern="1200" dirty="0" smtClean="0"/>
                  <a:t>TRIAGE</a:t>
                </a:r>
                <a:endParaRPr lang="en-AU" sz="2100" b="1" kern="1200" dirty="0"/>
              </a:p>
            </p:txBody>
          </p:sp>
        </p:grpSp>
      </p:grpSp>
      <p:sp>
        <p:nvSpPr>
          <p:cNvPr id="22" name="Rectangle 21"/>
          <p:cNvSpPr/>
          <p:nvPr/>
        </p:nvSpPr>
        <p:spPr>
          <a:xfrm>
            <a:off x="123822" y="5222264"/>
            <a:ext cx="6567608" cy="954107"/>
          </a:xfrm>
          <a:prstGeom prst="rect">
            <a:avLst/>
          </a:prstGeom>
        </p:spPr>
        <p:txBody>
          <a:bodyPr wrap="square">
            <a:spAutoFit/>
          </a:bodyPr>
          <a:lstStyle/>
          <a:p>
            <a:pPr marL="533400" lvl="1" indent="-361950">
              <a:buClr>
                <a:srgbClr val="CD5925"/>
              </a:buClr>
              <a:buFont typeface="Wingdings" panose="05000000000000000000" pitchFamily="2" charset="2"/>
              <a:buChar char="§"/>
            </a:pPr>
            <a:r>
              <a:rPr lang="en-AU" sz="2800" dirty="0"/>
              <a:t>30% were not allocated an urgent triage category (1 or 2</a:t>
            </a:r>
            <a:r>
              <a:rPr lang="en-AU" sz="2800" dirty="0" smtClean="0"/>
              <a:t>)</a:t>
            </a:r>
            <a:endParaRPr lang="en-AU" altLang="en-US" sz="2800" dirty="0" smtClean="0"/>
          </a:p>
        </p:txBody>
      </p:sp>
    </p:spTree>
    <p:extLst>
      <p:ext uri="{BB962C8B-B14F-4D97-AF65-F5344CB8AC3E}">
        <p14:creationId xmlns:p14="http://schemas.microsoft.com/office/powerpoint/2010/main" val="2726644434"/>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12217</TotalTime>
  <Words>2203</Words>
  <Application>Microsoft Office PowerPoint</Application>
  <PresentationFormat>On-screen Show (4:3)</PresentationFormat>
  <Paragraphs>239</Paragraphs>
  <Slides>22</Slides>
  <Notes>22</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1_Office Theme</vt:lpstr>
      <vt:lpstr>PowerPoint Presentation</vt:lpstr>
      <vt:lpstr>Background</vt:lpstr>
      <vt:lpstr>Mechanism</vt:lpstr>
      <vt:lpstr>Mechanism</vt:lpstr>
      <vt:lpstr>PowerPoint Presentation</vt:lpstr>
      <vt:lpstr>PowerPoint Presentation</vt:lpstr>
      <vt:lpstr>PowerPoint Presentation</vt:lpstr>
      <vt:lpstr>Background</vt:lpstr>
      <vt:lpstr>Background - Triage</vt:lpstr>
      <vt:lpstr>Background – Treatment (tPA)</vt:lpstr>
      <vt:lpstr>Background – Treatment (FeSS)</vt:lpstr>
      <vt:lpstr>Background - Treatment (FeSS)</vt:lpstr>
      <vt:lpstr>Background - Transfer</vt:lpstr>
      <vt:lpstr>Aim</vt:lpstr>
      <vt:lpstr>Significance</vt:lpstr>
      <vt:lpstr>Intervention</vt:lpstr>
      <vt:lpstr>Intervention</vt:lpstr>
      <vt:lpstr>Intervention</vt:lpstr>
      <vt:lpstr>Intervention</vt:lpstr>
      <vt:lpstr>Intervention</vt:lpstr>
      <vt:lpstr>Intervention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Bonnie Liang</dc:creator>
  <cp:lastModifiedBy>Windows User</cp:lastModifiedBy>
  <cp:revision>453</cp:revision>
  <cp:lastPrinted>2014-11-23T23:18:14Z</cp:lastPrinted>
  <dcterms:created xsi:type="dcterms:W3CDTF">2013-08-29T04:52:04Z</dcterms:created>
  <dcterms:modified xsi:type="dcterms:W3CDTF">2017-11-23T23:00:38Z</dcterms:modified>
</cp:coreProperties>
</file>